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57" r:id="rId4"/>
    <p:sldId id="259" r:id="rId5"/>
    <p:sldId id="285" r:id="rId6"/>
    <p:sldId id="286" r:id="rId7"/>
    <p:sldId id="261" r:id="rId8"/>
    <p:sldId id="263" r:id="rId9"/>
    <p:sldId id="264" r:id="rId10"/>
    <p:sldId id="268" r:id="rId11"/>
    <p:sldId id="269" r:id="rId12"/>
    <p:sldId id="271" r:id="rId13"/>
    <p:sldId id="273" r:id="rId14"/>
    <p:sldId id="274" r:id="rId15"/>
    <p:sldId id="275" r:id="rId16"/>
    <p:sldId id="277" r:id="rId17"/>
    <p:sldId id="279" r:id="rId18"/>
    <p:sldId id="280" r:id="rId19"/>
    <p:sldId id="288" r:id="rId20"/>
    <p:sldId id="282"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288"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Ορθογώνιο τρίγωνο 9"/>
          <p:cNvSpPr/>
          <p:nvPr/>
        </p:nvSpPr>
        <p:spPr>
          <a:xfrm>
            <a:off x="0" y="4664144"/>
            <a:ext cx="9151086" cy="0"/>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gradFill>
            <a:gsLst>
              <a:gs pos="0">
                <a:srgbClr val="007897"/>
              </a:gs>
              <a:gs pos="50000">
                <a:srgbClr val="4ABBE0"/>
              </a:gs>
              <a:gs pos="100000">
                <a:srgbClr val="007897"/>
              </a:gs>
            </a:gsLst>
            <a:lin ang="30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
        <p:nvSpPr>
          <p:cNvPr id="3" name="Τίτλος 8"/>
          <p:cNvSpPr txBox="1">
            <a:spLocks noGrp="1"/>
          </p:cNvSpPr>
          <p:nvPr>
            <p:ph type="ctrTitle"/>
          </p:nvPr>
        </p:nvSpPr>
        <p:spPr>
          <a:xfrm>
            <a:off x="685800" y="1752603"/>
            <a:ext cx="7772400" cy="1829760"/>
          </a:xfrm>
        </p:spPr>
        <p:txBody>
          <a:bodyPr anchor="b"/>
          <a:lstStyle>
            <a:lvl1pPr algn="r">
              <a:defRPr sz="4800"/>
            </a:lvl1pPr>
          </a:lstStyle>
          <a:p>
            <a:pPr lvl="0"/>
            <a:r>
              <a:rPr lang="el-GR"/>
              <a:t>Στυλ κύριου τίτλου</a:t>
            </a:r>
            <a:endParaRPr lang="en-US"/>
          </a:p>
        </p:txBody>
      </p:sp>
      <p:sp>
        <p:nvSpPr>
          <p:cNvPr id="4" name="Υπότιτλος 16"/>
          <p:cNvSpPr txBox="1">
            <a:spLocks noGrp="1"/>
          </p:cNvSpPr>
          <p:nvPr>
            <p:ph type="subTitle" idx="1"/>
          </p:nvPr>
        </p:nvSpPr>
        <p:spPr>
          <a:xfrm>
            <a:off x="685800" y="3611605"/>
            <a:ext cx="7772400" cy="1199701"/>
          </a:xfrm>
        </p:spPr>
        <p:txBody>
          <a:bodyPr lIns="45720" rIns="45720"/>
          <a:lstStyle>
            <a:lvl1pPr marL="0" marR="64008" indent="0" algn="r">
              <a:buNone/>
              <a:defRPr>
                <a:solidFill>
                  <a:srgbClr val="464646"/>
                </a:solidFill>
              </a:defRPr>
            </a:lvl1pPr>
          </a:lstStyle>
          <a:p>
            <a:pPr lvl="0"/>
            <a:r>
              <a:rPr lang="el-GR"/>
              <a:t>Στυλ κύριου υπότιτλου</a:t>
            </a:r>
            <a:endParaRPr lang="en-US"/>
          </a:p>
        </p:txBody>
      </p:sp>
      <p:grpSp>
        <p:nvGrpSpPr>
          <p:cNvPr id="5" name="Ομάδα 1"/>
          <p:cNvGrpSpPr/>
          <p:nvPr/>
        </p:nvGrpSpPr>
        <p:grpSpPr>
          <a:xfrm>
            <a:off x="-3767" y="4953003"/>
            <a:ext cx="9147767" cy="1912092"/>
            <a:chOff x="-3767" y="4953003"/>
            <a:chExt cx="9147767" cy="1912092"/>
          </a:xfrm>
        </p:grpSpPr>
        <p:sp>
          <p:nvSpPr>
            <p:cNvPr id="6" name="Ελεύθερη σχεδίαση 6"/>
            <p:cNvSpPr/>
            <p:nvPr/>
          </p:nvSpPr>
          <p:spPr>
            <a:xfrm>
              <a:off x="1687516" y="4953003"/>
              <a:ext cx="7456483" cy="488152"/>
            </a:xfrm>
            <a:custGeom>
              <a:avLst/>
              <a:gdLst>
                <a:gd name="f0" fmla="val 10800000"/>
                <a:gd name="f1" fmla="val 5400000"/>
                <a:gd name="f2" fmla="val 180"/>
                <a:gd name="f3" fmla="val w"/>
                <a:gd name="f4" fmla="val h"/>
                <a:gd name="f5" fmla="val 0"/>
                <a:gd name="f6" fmla="val 4697"/>
                <a:gd name="f7" fmla="val 367"/>
                <a:gd name="f8" fmla="val 218"/>
                <a:gd name="f9" fmla="+- 0 0 -90"/>
                <a:gd name="f10" fmla="*/ f3 1 4697"/>
                <a:gd name="f11" fmla="*/ f4 1 367"/>
                <a:gd name="f12" fmla="+- f7 0 f5"/>
                <a:gd name="f13" fmla="+- f6 0 f5"/>
                <a:gd name="f14" fmla="*/ f9 f0 1"/>
                <a:gd name="f15" fmla="*/ f13 1 4697"/>
                <a:gd name="f16" fmla="*/ f12 1 367"/>
                <a:gd name="f17" fmla="*/ f14 1 f2"/>
                <a:gd name="f18" fmla="*/ 4697 1 f15"/>
                <a:gd name="f19" fmla="*/ 0 1 f16"/>
                <a:gd name="f20" fmla="*/ 367 1 f16"/>
                <a:gd name="f21" fmla="*/ 0 1 f15"/>
                <a:gd name="f22" fmla="*/ 218 1 f16"/>
                <a:gd name="f23" fmla="+- f17 0 f1"/>
                <a:gd name="f24" fmla="*/ f21 f10 1"/>
                <a:gd name="f25" fmla="*/ f18 f10 1"/>
                <a:gd name="f26" fmla="*/ f20 f11 1"/>
                <a:gd name="f27" fmla="*/ f19 f11 1"/>
                <a:gd name="f28" fmla="*/ f22 f11 1"/>
              </a:gdLst>
              <a:ahLst/>
              <a:cxnLst>
                <a:cxn ang="3cd4">
                  <a:pos x="hc" y="t"/>
                </a:cxn>
                <a:cxn ang="0">
                  <a:pos x="r" y="vc"/>
                </a:cxn>
                <a:cxn ang="cd4">
                  <a:pos x="hc" y="b"/>
                </a:cxn>
                <a:cxn ang="cd2">
                  <a:pos x="l" y="vc"/>
                </a:cxn>
                <a:cxn ang="f23">
                  <a:pos x="f25" y="f27"/>
                </a:cxn>
                <a:cxn ang="f23">
                  <a:pos x="f25" y="f26"/>
                </a:cxn>
                <a:cxn ang="f23">
                  <a:pos x="f24" y="f28"/>
                </a:cxn>
                <a:cxn ang="f23">
                  <a:pos x="f25" y="f27"/>
                </a:cxn>
              </a:cxnLst>
              <a:rect l="f24" t="f27" r="f25" b="f26"/>
              <a:pathLst>
                <a:path w="4697" h="367">
                  <a:moveTo>
                    <a:pt x="f6" y="f5"/>
                  </a:moveTo>
                  <a:lnTo>
                    <a:pt x="f6" y="f7"/>
                  </a:lnTo>
                  <a:lnTo>
                    <a:pt x="f5" y="f8"/>
                  </a:lnTo>
                  <a:lnTo>
                    <a:pt x="f6" y="f5"/>
                  </a:lnTo>
                  <a:close/>
                </a:path>
              </a:pathLst>
            </a:custGeom>
            <a:solidFill>
              <a:srgbClr val="9FCBDC">
                <a:alpha val="40000"/>
              </a:srgbClr>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Lucida Sans Unicode"/>
              </a:endParaRPr>
            </a:p>
          </p:txBody>
        </p:sp>
        <p:sp>
          <p:nvSpPr>
            <p:cNvPr id="7" name="Ελεύθερη σχεδίαση 7"/>
            <p:cNvSpPr/>
            <p:nvPr/>
          </p:nvSpPr>
          <p:spPr>
            <a:xfrm>
              <a:off x="35442" y="5237747"/>
              <a:ext cx="9108557" cy="788660"/>
            </a:xfrm>
            <a:custGeom>
              <a:avLst/>
              <a:gdLst>
                <a:gd name="f0" fmla="val 10800000"/>
                <a:gd name="f1" fmla="val 5400000"/>
                <a:gd name="f2" fmla="val 180"/>
                <a:gd name="f3" fmla="val w"/>
                <a:gd name="f4" fmla="val h"/>
                <a:gd name="f5" fmla="val 0"/>
                <a:gd name="f6" fmla="val 5760"/>
                <a:gd name="f7" fmla="val 528"/>
                <a:gd name="f8" fmla="val 48"/>
                <a:gd name="f9" fmla="+- 0 0 -90"/>
                <a:gd name="f10" fmla="*/ f3 1 5760"/>
                <a:gd name="f11" fmla="*/ f4 1 528"/>
                <a:gd name="f12" fmla="+- f7 0 f5"/>
                <a:gd name="f13" fmla="+- f6 0 f5"/>
                <a:gd name="f14" fmla="*/ f9 f0 1"/>
                <a:gd name="f15" fmla="*/ f13 1 5760"/>
                <a:gd name="f16" fmla="*/ f12 1 528"/>
                <a:gd name="f17" fmla="*/ f14 1 f2"/>
                <a:gd name="f18" fmla="*/ 0 1 f15"/>
                <a:gd name="f19" fmla="*/ 0 1 f16"/>
                <a:gd name="f20" fmla="*/ 5760 1 f15"/>
                <a:gd name="f21" fmla="*/ 528 1 f16"/>
                <a:gd name="f22" fmla="*/ 48 1 f15"/>
                <a:gd name="f23" fmla="+- f17 0 f1"/>
                <a:gd name="f24" fmla="*/ f18 f10 1"/>
                <a:gd name="f25" fmla="*/ f20 f10 1"/>
                <a:gd name="f26" fmla="*/ f21 f11 1"/>
                <a:gd name="f27" fmla="*/ f19 f11 1"/>
                <a:gd name="f28" fmla="*/ f22 f10 1"/>
              </a:gdLst>
              <a:ahLst/>
              <a:cxnLst>
                <a:cxn ang="3cd4">
                  <a:pos x="hc" y="t"/>
                </a:cxn>
                <a:cxn ang="0">
                  <a:pos x="r" y="vc"/>
                </a:cxn>
                <a:cxn ang="cd4">
                  <a:pos x="hc" y="b"/>
                </a:cxn>
                <a:cxn ang="cd2">
                  <a:pos x="l" y="vc"/>
                </a:cxn>
                <a:cxn ang="f23">
                  <a:pos x="f24" y="f27"/>
                </a:cxn>
                <a:cxn ang="f23">
                  <a:pos x="f25" y="f27"/>
                </a:cxn>
                <a:cxn ang="f23">
                  <a:pos x="f25" y="f26"/>
                </a:cxn>
                <a:cxn ang="f23">
                  <a:pos x="f28" y="f27"/>
                </a:cxn>
              </a:cxnLst>
              <a:rect l="f24" t="f27" r="f25" b="f26"/>
              <a:pathLst>
                <a:path w="5760" h="528">
                  <a:moveTo>
                    <a:pt x="f5" y="f5"/>
                  </a:moveTo>
                  <a:lnTo>
                    <a:pt x="f6" y="f5"/>
                  </a:lnTo>
                  <a:lnTo>
                    <a:pt x="f6" y="f7"/>
                  </a:lnTo>
                  <a:lnTo>
                    <a:pt x="f8" y="f5"/>
                  </a:lnTo>
                </a:path>
              </a:pathLst>
            </a:custGeom>
            <a:no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Lucida Sans Unicode"/>
              </a:endParaRPr>
            </a:p>
          </p:txBody>
        </p:sp>
        <p:sp>
          <p:nvSpPr>
            <p:cNvPr id="8" name="Ελεύθερη σχεδίαση 10"/>
            <p:cNvSpPr/>
            <p:nvPr/>
          </p:nvSpPr>
          <p:spPr>
            <a:xfrm>
              <a:off x="0" y="5000981"/>
              <a:ext cx="9144000" cy="1864114"/>
            </a:xfrm>
            <a:custGeom>
              <a:avLst/>
              <a:gdLst>
                <a:gd name="f0" fmla="val 10800000"/>
                <a:gd name="f1" fmla="val 5400000"/>
                <a:gd name="f2" fmla="val 180"/>
                <a:gd name="f3" fmla="val w"/>
                <a:gd name="f4" fmla="val h"/>
                <a:gd name="f5" fmla="val 0"/>
                <a:gd name="f6" fmla="val 5760"/>
                <a:gd name="f7" fmla="val 1248"/>
                <a:gd name="f8" fmla="val 528"/>
                <a:gd name="f9" fmla="+- 0 0 -90"/>
                <a:gd name="f10" fmla="*/ f3 1 5760"/>
                <a:gd name="f11" fmla="*/ f4 1 1248"/>
                <a:gd name="f12" fmla="+- f7 0 f5"/>
                <a:gd name="f13" fmla="+- f6 0 f5"/>
                <a:gd name="f14" fmla="*/ f9 f0 1"/>
                <a:gd name="f15" fmla="*/ f13 1 5760"/>
                <a:gd name="f16" fmla="*/ f12 1 1248"/>
                <a:gd name="f17" fmla="*/ f14 1 f2"/>
                <a:gd name="f18" fmla="*/ 0 1 f15"/>
                <a:gd name="f19" fmla="*/ 0 1 f16"/>
                <a:gd name="f20" fmla="*/ 1248 1 f16"/>
                <a:gd name="f21" fmla="*/ 5760 1 f15"/>
                <a:gd name="f22" fmla="*/ 528 1 f16"/>
                <a:gd name="f23" fmla="+- f17 0 f1"/>
                <a:gd name="f24" fmla="*/ f18 f10 1"/>
                <a:gd name="f25" fmla="*/ f21 f10 1"/>
                <a:gd name="f26" fmla="*/ f20 f11 1"/>
                <a:gd name="f27" fmla="*/ f19 f11 1"/>
                <a:gd name="f28" fmla="*/ f22 f11 1"/>
              </a:gdLst>
              <a:ahLst/>
              <a:cxnLst>
                <a:cxn ang="3cd4">
                  <a:pos x="hc" y="t"/>
                </a:cxn>
                <a:cxn ang="0">
                  <a:pos x="r" y="vc"/>
                </a:cxn>
                <a:cxn ang="cd4">
                  <a:pos x="hc" y="b"/>
                </a:cxn>
                <a:cxn ang="cd2">
                  <a:pos x="l" y="vc"/>
                </a:cxn>
                <a:cxn ang="f23">
                  <a:pos x="f24" y="f27"/>
                </a:cxn>
                <a:cxn ang="f23">
                  <a:pos x="f24" y="f26"/>
                </a:cxn>
                <a:cxn ang="f23">
                  <a:pos x="f25" y="f26"/>
                </a:cxn>
                <a:cxn ang="f23">
                  <a:pos x="f25" y="f28"/>
                </a:cxn>
                <a:cxn ang="f23">
                  <a:pos x="f24" y="f27"/>
                </a:cxn>
              </a:cxnLst>
              <a:rect l="f24" t="f27" r="f25" b="f26"/>
              <a:pathLst>
                <a:path w="5760" h="1248">
                  <a:moveTo>
                    <a:pt x="f5" y="f5"/>
                  </a:moveTo>
                  <a:lnTo>
                    <a:pt x="f5" y="f7"/>
                  </a:lnTo>
                  <a:lnTo>
                    <a:pt x="f6" y="f7"/>
                  </a:lnTo>
                  <a:lnTo>
                    <a:pt x="f6" y="f8"/>
                  </a:lnTo>
                  <a:lnTo>
                    <a:pt x="f5" y="f5"/>
                  </a:lnTo>
                  <a:close/>
                </a:path>
              </a:pathLst>
            </a:custGeom>
            <a:blipFill>
              <a:blip r:embed="rId2">
                <a:alphaModFix amt="50000"/>
              </a:blip>
              <a:tile sx="49999" sy="49999" algn="t"/>
            </a:blip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cxnSp>
          <p:nvCxnSpPr>
            <p:cNvPr id="9" name="Ευθεία γραμμή σύνδεσης 11"/>
            <p:cNvCxnSpPr/>
            <p:nvPr/>
          </p:nvCxnSpPr>
          <p:spPr>
            <a:xfrm>
              <a:off x="-3767" y="4997671"/>
              <a:ext cx="9147767" cy="790298"/>
            </a:xfrm>
            <a:prstGeom prst="straightConnector1">
              <a:avLst/>
            </a:prstGeom>
            <a:noFill/>
            <a:ln w="12060" cap="flat">
              <a:solidFill>
                <a:srgbClr val="156D83"/>
              </a:solidFill>
              <a:prstDash val="solid"/>
              <a:miter/>
            </a:ln>
          </p:spPr>
        </p:cxnSp>
      </p:grpSp>
      <p:sp>
        <p:nvSpPr>
          <p:cNvPr id="10" name="Θέση ημερομηνίας 29"/>
          <p:cNvSpPr txBox="1">
            <a:spLocks noGrp="1"/>
          </p:cNvSpPr>
          <p:nvPr>
            <p:ph type="dt" sz="half" idx="7"/>
          </p:nvPr>
        </p:nvSpPr>
        <p:spPr/>
        <p:txBody>
          <a:bodyPr/>
          <a:lstStyle>
            <a:lvl1pPr>
              <a:defRPr>
                <a:solidFill>
                  <a:srgbClr val="FFFFFF"/>
                </a:solidFill>
              </a:defRPr>
            </a:lvl1pPr>
          </a:lstStyle>
          <a:p>
            <a:pPr lvl="0"/>
            <a:fld id="{E8A044D9-381F-49DD-93D7-7F2ABB54438E}" type="datetime1">
              <a:rPr lang="en-US"/>
              <a:pPr lvl="0"/>
              <a:t>29/9/17</a:t>
            </a:fld>
            <a:endParaRPr lang="en-US"/>
          </a:p>
        </p:txBody>
      </p:sp>
      <p:sp>
        <p:nvSpPr>
          <p:cNvPr id="11" name="Θέση υποσέλιδου 18"/>
          <p:cNvSpPr txBox="1">
            <a:spLocks noGrp="1"/>
          </p:cNvSpPr>
          <p:nvPr>
            <p:ph type="ftr" sz="quarter" idx="9"/>
          </p:nvPr>
        </p:nvSpPr>
        <p:spPr/>
        <p:txBody>
          <a:bodyPr anchorCtr="0"/>
          <a:lstStyle>
            <a:lvl1pPr algn="r">
              <a:defRPr>
                <a:solidFill>
                  <a:srgbClr val="E8F0F4"/>
                </a:solidFill>
              </a:defRPr>
            </a:lvl1pPr>
          </a:lstStyle>
          <a:p>
            <a:pPr lvl="0"/>
            <a:endParaRPr lang="en-US"/>
          </a:p>
        </p:txBody>
      </p:sp>
      <p:sp>
        <p:nvSpPr>
          <p:cNvPr id="12" name="Θέση αριθμού διαφάνειας 26"/>
          <p:cNvSpPr txBox="1">
            <a:spLocks noGrp="1"/>
          </p:cNvSpPr>
          <p:nvPr>
            <p:ph type="sldNum" sz="quarter" idx="8"/>
          </p:nvPr>
        </p:nvSpPr>
        <p:spPr/>
        <p:txBody>
          <a:bodyPr/>
          <a:lstStyle>
            <a:lvl1pPr>
              <a:defRPr>
                <a:solidFill>
                  <a:srgbClr val="FFFFFF"/>
                </a:solidFill>
              </a:defRPr>
            </a:lvl1pPr>
          </a:lstStyle>
          <a:p>
            <a:pPr lvl="0"/>
            <a:fld id="{FF71ACF5-AB31-4DDE-AC3D-D6A7490FEBE0}" type="slidenum">
              <a:t>‹#›</a:t>
            </a:fld>
            <a:endParaRPr lang="en-US"/>
          </a:p>
        </p:txBody>
      </p:sp>
    </p:spTree>
    <p:extLst>
      <p:ext uri="{BB962C8B-B14F-4D97-AF65-F5344CB8AC3E}">
        <p14:creationId xmlns:p14="http://schemas.microsoft.com/office/powerpoint/2010/main" val="4233290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lvl1pPr>
              <a:defRPr/>
            </a:lvl1pPr>
          </a:lstStyle>
          <a:p>
            <a:pPr lvl="0"/>
            <a:r>
              <a:rPr lang="el-GR"/>
              <a:t>Στυλ κύριου τίτλου</a:t>
            </a:r>
            <a:endParaRPr lang="en-US"/>
          </a:p>
        </p:txBody>
      </p:sp>
      <p:sp>
        <p:nvSpPr>
          <p:cNvPr id="3" name="Θέση κατακόρυφου κειμένου 2"/>
          <p:cNvSpPr txBox="1">
            <a:spLocks noGrp="1"/>
          </p:cNvSpPr>
          <p:nvPr>
            <p:ph type="body" orient="vert" idx="1"/>
          </p:nvPr>
        </p:nvSpPr>
        <p:spPr>
          <a:xfrm>
            <a:off x="457200" y="1481328"/>
            <a:ext cx="8229600" cy="4386075"/>
          </a:xfrm>
        </p:spPr>
        <p:txBody>
          <a:bodyPr vert="eaVert"/>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txBox="1">
            <a:spLocks noGrp="1"/>
          </p:cNvSpPr>
          <p:nvPr>
            <p:ph type="dt" sz="half" idx="7"/>
          </p:nvPr>
        </p:nvSpPr>
        <p:spPr/>
        <p:txBody>
          <a:bodyPr/>
          <a:lstStyle>
            <a:lvl1pPr>
              <a:defRPr/>
            </a:lvl1pPr>
          </a:lstStyle>
          <a:p>
            <a:pPr lvl="0"/>
            <a:fld id="{FD849606-36BB-4C6E-9B62-C4E87E2C5896}" type="datetime1">
              <a:rPr lang="en-US"/>
              <a:pPr lvl="0"/>
              <a:t>29/9/17</a:t>
            </a:fld>
            <a:endParaRPr lang="en-US"/>
          </a:p>
        </p:txBody>
      </p:sp>
      <p:sp>
        <p:nvSpPr>
          <p:cNvPr id="5" name="Θέση υποσέλιδου 4"/>
          <p:cNvSpPr txBox="1">
            <a:spLocks noGrp="1"/>
          </p:cNvSpPr>
          <p:nvPr>
            <p:ph type="ftr" sz="quarter" idx="9"/>
          </p:nvPr>
        </p:nvSpPr>
        <p:spPr/>
        <p:txBody>
          <a:bodyPr anchorCtr="0"/>
          <a:lstStyle>
            <a:lvl1pPr algn="r">
              <a:defRPr>
                <a:solidFill>
                  <a:srgbClr val="000000"/>
                </a:solidFill>
              </a:defRPr>
            </a:lvl1pPr>
          </a:lstStyle>
          <a:p>
            <a:pPr lvl="0"/>
            <a:endParaRPr lang="en-US"/>
          </a:p>
        </p:txBody>
      </p:sp>
      <p:sp>
        <p:nvSpPr>
          <p:cNvPr id="6" name="Θέση αριθμού διαφάνειας 5"/>
          <p:cNvSpPr txBox="1">
            <a:spLocks noGrp="1"/>
          </p:cNvSpPr>
          <p:nvPr>
            <p:ph type="sldNum" sz="quarter" idx="8"/>
          </p:nvPr>
        </p:nvSpPr>
        <p:spPr/>
        <p:txBody>
          <a:bodyPr/>
          <a:lstStyle>
            <a:lvl1pPr>
              <a:defRPr/>
            </a:lvl1pPr>
          </a:lstStyle>
          <a:p>
            <a:pPr lvl="0"/>
            <a:fld id="{0E78B8A9-6ACD-4E68-9389-7C8CE2A5E304}" type="slidenum">
              <a:t>‹#›</a:t>
            </a:fld>
            <a:endParaRPr lang="en-US"/>
          </a:p>
        </p:txBody>
      </p:sp>
    </p:spTree>
    <p:extLst>
      <p:ext uri="{BB962C8B-B14F-4D97-AF65-F5344CB8AC3E}">
        <p14:creationId xmlns:p14="http://schemas.microsoft.com/office/powerpoint/2010/main" val="3888270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txBox="1">
            <a:spLocks noGrp="1"/>
          </p:cNvSpPr>
          <p:nvPr>
            <p:ph type="title" orient="vert"/>
          </p:nvPr>
        </p:nvSpPr>
        <p:spPr>
          <a:xfrm>
            <a:off x="6844009" y="274640"/>
            <a:ext cx="1777465" cy="5592763"/>
          </a:xfrm>
        </p:spPr>
        <p:txBody>
          <a:bodyPr vert="eaVert"/>
          <a:lstStyle>
            <a:lvl1pPr>
              <a:defRPr/>
            </a:lvl1pPr>
          </a:lstStyle>
          <a:p>
            <a:pPr lvl="0"/>
            <a:r>
              <a:rPr lang="el-GR"/>
              <a:t>Στυλ κύριου τίτλου</a:t>
            </a:r>
            <a:endParaRPr lang="en-US"/>
          </a:p>
        </p:txBody>
      </p:sp>
      <p:sp>
        <p:nvSpPr>
          <p:cNvPr id="3" name="Θέση κατακόρυφου κειμένου 2"/>
          <p:cNvSpPr txBox="1">
            <a:spLocks noGrp="1"/>
          </p:cNvSpPr>
          <p:nvPr>
            <p:ph type="body" orient="vert" idx="1"/>
          </p:nvPr>
        </p:nvSpPr>
        <p:spPr>
          <a:xfrm>
            <a:off x="457200" y="274640"/>
            <a:ext cx="6324603" cy="5592763"/>
          </a:xfrm>
        </p:spPr>
        <p:txBody>
          <a:bodyPr vert="eaVert"/>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txBox="1">
            <a:spLocks noGrp="1"/>
          </p:cNvSpPr>
          <p:nvPr>
            <p:ph type="dt" sz="half" idx="7"/>
          </p:nvPr>
        </p:nvSpPr>
        <p:spPr/>
        <p:txBody>
          <a:bodyPr/>
          <a:lstStyle>
            <a:lvl1pPr>
              <a:defRPr/>
            </a:lvl1pPr>
          </a:lstStyle>
          <a:p>
            <a:pPr lvl="0"/>
            <a:fld id="{361A7752-DB33-46BC-8EDA-F0AB8CEB75F1}" type="datetime1">
              <a:rPr lang="en-US"/>
              <a:pPr lvl="0"/>
              <a:t>29/9/17</a:t>
            </a:fld>
            <a:endParaRPr lang="en-US"/>
          </a:p>
        </p:txBody>
      </p:sp>
      <p:sp>
        <p:nvSpPr>
          <p:cNvPr id="5" name="Θέση υποσέλιδου 4"/>
          <p:cNvSpPr txBox="1">
            <a:spLocks noGrp="1"/>
          </p:cNvSpPr>
          <p:nvPr>
            <p:ph type="ftr" sz="quarter" idx="9"/>
          </p:nvPr>
        </p:nvSpPr>
        <p:spPr/>
        <p:txBody>
          <a:bodyPr anchorCtr="0"/>
          <a:lstStyle>
            <a:lvl1pPr algn="r">
              <a:defRPr>
                <a:solidFill>
                  <a:srgbClr val="000000"/>
                </a:solidFill>
              </a:defRPr>
            </a:lvl1pPr>
          </a:lstStyle>
          <a:p>
            <a:pPr lvl="0"/>
            <a:endParaRPr lang="en-US"/>
          </a:p>
        </p:txBody>
      </p:sp>
      <p:sp>
        <p:nvSpPr>
          <p:cNvPr id="6" name="Θέση αριθμού διαφάνειας 5"/>
          <p:cNvSpPr txBox="1">
            <a:spLocks noGrp="1"/>
          </p:cNvSpPr>
          <p:nvPr>
            <p:ph type="sldNum" sz="quarter" idx="8"/>
          </p:nvPr>
        </p:nvSpPr>
        <p:spPr/>
        <p:txBody>
          <a:bodyPr/>
          <a:lstStyle>
            <a:lvl1pPr>
              <a:defRPr/>
            </a:lvl1pPr>
          </a:lstStyle>
          <a:p>
            <a:pPr lvl="0"/>
            <a:fld id="{9E47DA3C-0C2A-4400-B08D-F0B10ECD13CB}" type="slidenum">
              <a:t>‹#›</a:t>
            </a:fld>
            <a:endParaRPr lang="en-US"/>
          </a:p>
        </p:txBody>
      </p:sp>
    </p:spTree>
    <p:extLst>
      <p:ext uri="{BB962C8B-B14F-4D97-AF65-F5344CB8AC3E}">
        <p14:creationId xmlns:p14="http://schemas.microsoft.com/office/powerpoint/2010/main" val="3340110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Θέση περιεχομένου 2"/>
          <p:cNvSpPr txBox="1">
            <a:spLocks noGrp="1"/>
          </p:cNvSpPr>
          <p:nvPr>
            <p:ph idx="1"/>
          </p:nvPr>
        </p:nvSpPr>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3" name="Θέση ημερομηνίας 3"/>
          <p:cNvSpPr txBox="1">
            <a:spLocks noGrp="1"/>
          </p:cNvSpPr>
          <p:nvPr>
            <p:ph type="dt" sz="half" idx="7"/>
          </p:nvPr>
        </p:nvSpPr>
        <p:spPr/>
        <p:txBody>
          <a:bodyPr/>
          <a:lstStyle>
            <a:lvl1pPr>
              <a:defRPr/>
            </a:lvl1pPr>
          </a:lstStyle>
          <a:p>
            <a:pPr lvl="0"/>
            <a:fld id="{D57B8DEF-91E1-471B-8A85-3E77763C5BF1}" type="datetime1">
              <a:rPr lang="en-US"/>
              <a:pPr lvl="0"/>
              <a:t>29/9/17</a:t>
            </a:fld>
            <a:endParaRPr lang="en-US"/>
          </a:p>
        </p:txBody>
      </p:sp>
      <p:sp>
        <p:nvSpPr>
          <p:cNvPr id="4" name="Θέση υποσέλιδου 4"/>
          <p:cNvSpPr txBox="1">
            <a:spLocks noGrp="1"/>
          </p:cNvSpPr>
          <p:nvPr>
            <p:ph type="ftr" sz="quarter" idx="9"/>
          </p:nvPr>
        </p:nvSpPr>
        <p:spPr/>
        <p:txBody>
          <a:bodyPr anchorCtr="0"/>
          <a:lstStyle>
            <a:lvl1pPr algn="r">
              <a:defRPr>
                <a:solidFill>
                  <a:srgbClr val="000000"/>
                </a:solidFill>
              </a:defRPr>
            </a:lvl1pPr>
          </a:lstStyle>
          <a:p>
            <a:pPr lvl="0"/>
            <a:endParaRPr lang="en-US"/>
          </a:p>
        </p:txBody>
      </p:sp>
      <p:sp>
        <p:nvSpPr>
          <p:cNvPr id="5" name="Θέση αριθμού διαφάνειας 5"/>
          <p:cNvSpPr txBox="1">
            <a:spLocks noGrp="1"/>
          </p:cNvSpPr>
          <p:nvPr>
            <p:ph type="sldNum" sz="quarter" idx="8"/>
          </p:nvPr>
        </p:nvSpPr>
        <p:spPr/>
        <p:txBody>
          <a:bodyPr/>
          <a:lstStyle>
            <a:lvl1pPr>
              <a:defRPr/>
            </a:lvl1pPr>
          </a:lstStyle>
          <a:p>
            <a:pPr lvl="0"/>
            <a:fld id="{8B6E2100-165B-4A55-A27C-8F89F6D96D57}" type="slidenum">
              <a:t>‹#›</a:t>
            </a:fld>
            <a:endParaRPr lang="en-US"/>
          </a:p>
        </p:txBody>
      </p:sp>
      <p:sp>
        <p:nvSpPr>
          <p:cNvPr id="6" name="Τίτλος 6"/>
          <p:cNvSpPr txBox="1">
            <a:spLocks noGrp="1"/>
          </p:cNvSpPr>
          <p:nvPr>
            <p:ph type="title"/>
          </p:nvPr>
        </p:nvSpPr>
        <p:spPr/>
        <p:txBody>
          <a:bodyPr/>
          <a:lstStyle>
            <a:lvl1pPr>
              <a:defRPr/>
            </a:lvl1pPr>
          </a:lstStyle>
          <a:p>
            <a:pPr lvl="0"/>
            <a:r>
              <a:rPr lang="el-GR"/>
              <a:t>Στυλ κύριου τίτλου</a:t>
            </a:r>
            <a:endParaRPr lang="en-US"/>
          </a:p>
        </p:txBody>
      </p:sp>
    </p:spTree>
    <p:extLst>
      <p:ext uri="{BB962C8B-B14F-4D97-AF65-F5344CB8AC3E}">
        <p14:creationId xmlns:p14="http://schemas.microsoft.com/office/powerpoint/2010/main" val="1373732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gradFill>
          <a:gsLst>
            <a:gs pos="0">
              <a:srgbClr val="B3B3B3"/>
            </a:gs>
            <a:gs pos="100000">
              <a:srgbClr val="A0A0A0"/>
            </a:gs>
          </a:gsLst>
          <a:path path="circle">
            <a:fillToRect l="65000" r="35000" b="100000"/>
          </a:path>
        </a:gradFill>
        <a:effectLst/>
      </p:bgPr>
    </p:bg>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722376" y="1059716"/>
            <a:ext cx="7772400" cy="1828800"/>
          </a:xfrm>
        </p:spPr>
        <p:txBody>
          <a:bodyPr anchor="b"/>
          <a:lstStyle>
            <a:lvl1pPr algn="r">
              <a:defRPr sz="4800">
                <a:solidFill>
                  <a:srgbClr val="DEF5FA"/>
                </a:solidFill>
              </a:defRPr>
            </a:lvl1pPr>
          </a:lstStyle>
          <a:p>
            <a:pPr lvl="0"/>
            <a:r>
              <a:rPr lang="el-GR"/>
              <a:t>Στυλ κύριου τίτλου</a:t>
            </a:r>
            <a:endParaRPr lang="en-US"/>
          </a:p>
        </p:txBody>
      </p:sp>
      <p:sp>
        <p:nvSpPr>
          <p:cNvPr id="3" name="Θέση κειμένου 2"/>
          <p:cNvSpPr txBox="1">
            <a:spLocks noGrp="1"/>
          </p:cNvSpPr>
          <p:nvPr>
            <p:ph type="body" idx="1"/>
          </p:nvPr>
        </p:nvSpPr>
        <p:spPr>
          <a:xfrm>
            <a:off x="3922711" y="2931712"/>
            <a:ext cx="4572000" cy="1454883"/>
          </a:xfrm>
        </p:spPr>
        <p:txBody>
          <a:bodyPr/>
          <a:lstStyle>
            <a:lvl1pPr marL="0" indent="0">
              <a:buNone/>
              <a:defRPr sz="2300">
                <a:solidFill>
                  <a:srgbClr val="FFFFFF"/>
                </a:solidFill>
              </a:defRPr>
            </a:lvl1pPr>
          </a:lstStyle>
          <a:p>
            <a:pPr lvl="0"/>
            <a:r>
              <a:rPr lang="el-GR"/>
              <a:t>Στυλ υποδείγματος κειμένου</a:t>
            </a:r>
          </a:p>
        </p:txBody>
      </p:sp>
      <p:sp>
        <p:nvSpPr>
          <p:cNvPr id="4" name="Θέση ημερομηνίας 3"/>
          <p:cNvSpPr txBox="1">
            <a:spLocks noGrp="1"/>
          </p:cNvSpPr>
          <p:nvPr>
            <p:ph type="dt" sz="half" idx="7"/>
          </p:nvPr>
        </p:nvSpPr>
        <p:spPr/>
        <p:txBody>
          <a:bodyPr/>
          <a:lstStyle>
            <a:lvl1pPr>
              <a:defRPr>
                <a:solidFill>
                  <a:srgbClr val="FFFFFF"/>
                </a:solidFill>
              </a:defRPr>
            </a:lvl1pPr>
          </a:lstStyle>
          <a:p>
            <a:pPr lvl="0"/>
            <a:fld id="{E97EAED2-6F4D-4D3E-831C-D0D6D3FB7B36}" type="datetime1">
              <a:rPr lang="en-US"/>
              <a:pPr lvl="0"/>
              <a:t>29/9/17</a:t>
            </a:fld>
            <a:endParaRPr lang="en-US"/>
          </a:p>
        </p:txBody>
      </p:sp>
      <p:sp>
        <p:nvSpPr>
          <p:cNvPr id="5" name="Θέση υποσέλιδου 4"/>
          <p:cNvSpPr txBox="1">
            <a:spLocks noGrp="1"/>
          </p:cNvSpPr>
          <p:nvPr>
            <p:ph type="ftr" sz="quarter" idx="9"/>
          </p:nvPr>
        </p:nvSpPr>
        <p:spPr/>
        <p:txBody>
          <a:bodyPr anchorCtr="0"/>
          <a:lstStyle>
            <a:lvl1pPr algn="r">
              <a:defRPr>
                <a:solidFill>
                  <a:srgbClr val="FFFFFF"/>
                </a:solidFill>
              </a:defRPr>
            </a:lvl1pPr>
          </a:lstStyle>
          <a:p>
            <a:pPr lvl="0"/>
            <a:endParaRPr lang="en-US"/>
          </a:p>
        </p:txBody>
      </p:sp>
      <p:sp>
        <p:nvSpPr>
          <p:cNvPr id="6" name="Θέση αριθμού διαφάνειας 5"/>
          <p:cNvSpPr txBox="1">
            <a:spLocks noGrp="1"/>
          </p:cNvSpPr>
          <p:nvPr>
            <p:ph type="sldNum" sz="quarter" idx="8"/>
          </p:nvPr>
        </p:nvSpPr>
        <p:spPr/>
        <p:txBody>
          <a:bodyPr/>
          <a:lstStyle>
            <a:lvl1pPr>
              <a:defRPr>
                <a:solidFill>
                  <a:srgbClr val="FFFFFF"/>
                </a:solidFill>
              </a:defRPr>
            </a:lvl1pPr>
          </a:lstStyle>
          <a:p>
            <a:pPr lvl="0"/>
            <a:fld id="{80A20C85-8255-44EE-A53E-C65F903EBA74}" type="slidenum">
              <a:t>‹#›</a:t>
            </a:fld>
            <a:endParaRPr lang="en-US"/>
          </a:p>
        </p:txBody>
      </p:sp>
      <p:sp>
        <p:nvSpPr>
          <p:cNvPr id="7" name="Διάσημα 6"/>
          <p:cNvSpPr/>
          <p:nvPr/>
        </p:nvSpPr>
        <p:spPr>
          <a:xfrm>
            <a:off x="3636678" y="3005468"/>
            <a:ext cx="182880" cy="22860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gradFill>
            <a:gsLst>
              <a:gs pos="0">
                <a:srgbClr val="1389A6"/>
              </a:gs>
              <a:gs pos="100000">
                <a:srgbClr val="50B8DA"/>
              </a:gs>
            </a:gsLst>
            <a:lin ang="16200000"/>
          </a:gradFill>
          <a:ln w="3172" cap="flat">
            <a:solidFill>
              <a:srgbClr val="1E768C"/>
            </a:solidFill>
            <a:prstDash val="solid"/>
            <a:miter/>
          </a:ln>
          <a:effectLst>
            <a:outerShdw dist="25402" dir="5400000" algn="tl">
              <a:srgbClr val="000000">
                <a:alpha val="46000"/>
              </a:srgbClr>
            </a:outerShdw>
          </a:effectLst>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
        <p:nvSpPr>
          <p:cNvPr id="8" name="Διάσημα 7"/>
          <p:cNvSpPr/>
          <p:nvPr/>
        </p:nvSpPr>
        <p:spPr>
          <a:xfrm>
            <a:off x="3450259" y="3005468"/>
            <a:ext cx="182880" cy="22860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gradFill>
            <a:gsLst>
              <a:gs pos="0">
                <a:srgbClr val="1389A6"/>
              </a:gs>
              <a:gs pos="100000">
                <a:srgbClr val="50B8DA"/>
              </a:gs>
            </a:gsLst>
            <a:lin ang="16200000"/>
          </a:gradFill>
          <a:ln w="3172" cap="flat">
            <a:solidFill>
              <a:srgbClr val="1E768C"/>
            </a:solidFill>
            <a:prstDash val="solid"/>
            <a:miter/>
          </a:ln>
          <a:effectLst>
            <a:outerShdw dist="25402" dir="5400000" algn="tl">
              <a:srgbClr val="000000">
                <a:alpha val="46000"/>
              </a:srgbClr>
            </a:outerShdw>
          </a:effectLst>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Tree>
    <p:extLst>
      <p:ext uri="{BB962C8B-B14F-4D97-AF65-F5344CB8AC3E}">
        <p14:creationId xmlns:p14="http://schemas.microsoft.com/office/powerpoint/2010/main" val="3008337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Pr>
        <a:gradFill>
          <a:gsLst>
            <a:gs pos="0">
              <a:srgbClr val="B3B3B3"/>
            </a:gs>
            <a:gs pos="100000">
              <a:srgbClr val="A0A0A0"/>
            </a:gs>
          </a:gsLst>
          <a:path path="circle">
            <a:fillToRect l="65000" r="35000" b="100000"/>
          </a:path>
        </a:gradFill>
        <a:effectLst/>
      </p:bgPr>
    </p:bg>
    <p:spTree>
      <p:nvGrpSpPr>
        <p:cNvPr id="1" name=""/>
        <p:cNvGrpSpPr/>
        <p:nvPr/>
      </p:nvGrpSpPr>
      <p:grpSpPr>
        <a:xfrm>
          <a:off x="0" y="0"/>
          <a:ext cx="0" cy="0"/>
          <a:chOff x="0" y="0"/>
          <a:chExt cx="0" cy="0"/>
        </a:xfrm>
      </p:grpSpPr>
      <p:sp>
        <p:nvSpPr>
          <p:cNvPr id="2" name="Θέση περιεχομένου 2"/>
          <p:cNvSpPr txBox="1">
            <a:spLocks noGrp="1"/>
          </p:cNvSpPr>
          <p:nvPr>
            <p:ph idx="1"/>
          </p:nvPr>
        </p:nvSpPr>
        <p:spPr>
          <a:xfrm>
            <a:off x="457200" y="1481328"/>
            <a:ext cx="4038603" cy="4525959"/>
          </a:xfrm>
        </p:spPr>
        <p:txBody>
          <a:bodyPr/>
          <a:lstStyle>
            <a:lvl1pPr>
              <a:defRPr sz="2800">
                <a:solidFill>
                  <a:srgbClr val="FFFFFF"/>
                </a:solidFill>
              </a:defRPr>
            </a:lvl1pPr>
            <a:lvl2pPr>
              <a:defRPr sz="2400">
                <a:solidFill>
                  <a:srgbClr val="FFFFFF"/>
                </a:solidFill>
              </a:defRPr>
            </a:lvl2pPr>
            <a:lvl3pPr>
              <a:defRPr sz="2000">
                <a:solidFill>
                  <a:srgbClr val="FFFFFF"/>
                </a:solidFill>
              </a:defRPr>
            </a:lvl3pPr>
            <a:lvl4pPr>
              <a:defRPr sz="1800">
                <a:solidFill>
                  <a:srgbClr val="FFFFFF"/>
                </a:solidFill>
              </a:defRPr>
            </a:lvl4pPr>
            <a:lvl5pPr>
              <a:defRPr>
                <a:solidFill>
                  <a:srgbClr val="FFFFFF"/>
                </a:solidFill>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3" name="Θέση περιεχομένου 3"/>
          <p:cNvSpPr txBox="1">
            <a:spLocks noGrp="1"/>
          </p:cNvSpPr>
          <p:nvPr>
            <p:ph idx="2"/>
          </p:nvPr>
        </p:nvSpPr>
        <p:spPr>
          <a:xfrm>
            <a:off x="4648196" y="1481328"/>
            <a:ext cx="4038603" cy="4525959"/>
          </a:xfrm>
        </p:spPr>
        <p:txBody>
          <a:bodyPr/>
          <a:lstStyle>
            <a:lvl1pPr>
              <a:defRPr sz="2800">
                <a:solidFill>
                  <a:srgbClr val="FFFFFF"/>
                </a:solidFill>
              </a:defRPr>
            </a:lvl1pPr>
            <a:lvl2pPr>
              <a:defRPr sz="2400">
                <a:solidFill>
                  <a:srgbClr val="FFFFFF"/>
                </a:solidFill>
              </a:defRPr>
            </a:lvl2pPr>
            <a:lvl3pPr>
              <a:defRPr sz="2000">
                <a:solidFill>
                  <a:srgbClr val="FFFFFF"/>
                </a:solidFill>
              </a:defRPr>
            </a:lvl3pPr>
            <a:lvl4pPr>
              <a:defRPr sz="1800">
                <a:solidFill>
                  <a:srgbClr val="FFFFFF"/>
                </a:solidFill>
              </a:defRPr>
            </a:lvl4pPr>
            <a:lvl5pPr>
              <a:defRPr>
                <a:solidFill>
                  <a:srgbClr val="FFFFFF"/>
                </a:solidFill>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4"/>
          <p:cNvSpPr txBox="1">
            <a:spLocks noGrp="1"/>
          </p:cNvSpPr>
          <p:nvPr>
            <p:ph type="dt" sz="half" idx="7"/>
          </p:nvPr>
        </p:nvSpPr>
        <p:spPr/>
        <p:txBody>
          <a:bodyPr/>
          <a:lstStyle>
            <a:lvl1pPr>
              <a:defRPr>
                <a:solidFill>
                  <a:srgbClr val="FFFFFF"/>
                </a:solidFill>
              </a:defRPr>
            </a:lvl1pPr>
          </a:lstStyle>
          <a:p>
            <a:pPr lvl="0"/>
            <a:fld id="{C23D483C-BEF7-4E4A-B515-8E5D4DCD6688}" type="datetime1">
              <a:rPr lang="en-US"/>
              <a:pPr lvl="0"/>
              <a:t>29/9/17</a:t>
            </a:fld>
            <a:endParaRPr lang="en-US"/>
          </a:p>
        </p:txBody>
      </p:sp>
      <p:sp>
        <p:nvSpPr>
          <p:cNvPr id="5" name="Θέση υποσέλιδου 5"/>
          <p:cNvSpPr txBox="1">
            <a:spLocks noGrp="1"/>
          </p:cNvSpPr>
          <p:nvPr>
            <p:ph type="ftr" sz="quarter" idx="9"/>
          </p:nvPr>
        </p:nvSpPr>
        <p:spPr/>
        <p:txBody>
          <a:bodyPr anchorCtr="0"/>
          <a:lstStyle>
            <a:lvl1pPr algn="r">
              <a:defRPr>
                <a:solidFill>
                  <a:srgbClr val="FFFFFF"/>
                </a:solidFill>
              </a:defRPr>
            </a:lvl1pPr>
          </a:lstStyle>
          <a:p>
            <a:pPr lvl="0"/>
            <a:endParaRPr lang="en-US"/>
          </a:p>
        </p:txBody>
      </p:sp>
      <p:sp>
        <p:nvSpPr>
          <p:cNvPr id="6" name="Θέση αριθμού διαφάνειας 6"/>
          <p:cNvSpPr txBox="1">
            <a:spLocks noGrp="1"/>
          </p:cNvSpPr>
          <p:nvPr>
            <p:ph type="sldNum" sz="quarter" idx="8"/>
          </p:nvPr>
        </p:nvSpPr>
        <p:spPr/>
        <p:txBody>
          <a:bodyPr/>
          <a:lstStyle>
            <a:lvl1pPr>
              <a:defRPr>
                <a:solidFill>
                  <a:srgbClr val="FFFFFF"/>
                </a:solidFill>
              </a:defRPr>
            </a:lvl1pPr>
          </a:lstStyle>
          <a:p>
            <a:pPr lvl="0"/>
            <a:fld id="{2A425954-3F35-4233-AF82-555E8E9A880C}" type="slidenum">
              <a:t>‹#›</a:t>
            </a:fld>
            <a:endParaRPr lang="en-US"/>
          </a:p>
        </p:txBody>
      </p:sp>
      <p:sp>
        <p:nvSpPr>
          <p:cNvPr id="7" name="Τίτλος 7"/>
          <p:cNvSpPr txBox="1">
            <a:spLocks noGrp="1"/>
          </p:cNvSpPr>
          <p:nvPr>
            <p:ph type="title"/>
          </p:nvPr>
        </p:nvSpPr>
        <p:spPr/>
        <p:txBody>
          <a:bodyPr/>
          <a:lstStyle>
            <a:lvl1pPr>
              <a:defRPr>
                <a:solidFill>
                  <a:srgbClr val="DEF5FA"/>
                </a:solidFill>
              </a:defRPr>
            </a:lvl1pPr>
          </a:lstStyle>
          <a:p>
            <a:pPr lvl="0"/>
            <a:r>
              <a:rPr lang="el-GR"/>
              <a:t>Στυλ κύριου τίτλου</a:t>
            </a:r>
            <a:endParaRPr lang="en-US"/>
          </a:p>
        </p:txBody>
      </p:sp>
    </p:spTree>
    <p:extLst>
      <p:ext uri="{BB962C8B-B14F-4D97-AF65-F5344CB8AC3E}">
        <p14:creationId xmlns:p14="http://schemas.microsoft.com/office/powerpoint/2010/main" val="3738728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Pr>
        <a:blipFill>
          <a:blip r:embed="rId2"/>
          <a:tile sx="57129" sy="57129" algn="tl"/>
        </a:blipFill>
        <a:effectLst/>
      </p:bgPr>
    </p:bg>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457200" y="273048"/>
            <a:ext cx="8229600" cy="1143000"/>
          </a:xfrm>
        </p:spPr>
        <p:txBody>
          <a:bodyPr/>
          <a:lstStyle>
            <a:lvl1pPr>
              <a:defRPr/>
            </a:lvl1pPr>
          </a:lstStyle>
          <a:p>
            <a:pPr lvl="0"/>
            <a:r>
              <a:rPr lang="el-GR"/>
              <a:t>Στυλ κύριου τίτλου</a:t>
            </a:r>
            <a:endParaRPr lang="en-US"/>
          </a:p>
        </p:txBody>
      </p:sp>
      <p:sp>
        <p:nvSpPr>
          <p:cNvPr id="3" name="Θέση κειμένου 2"/>
          <p:cNvSpPr txBox="1">
            <a:spLocks noGrp="1"/>
          </p:cNvSpPr>
          <p:nvPr>
            <p:ph type="body" idx="1"/>
          </p:nvPr>
        </p:nvSpPr>
        <p:spPr>
          <a:xfrm>
            <a:off x="457200" y="5410203"/>
            <a:ext cx="4040184" cy="761996"/>
          </a:xfrm>
          <a:solidFill>
            <a:srgbClr val="2DA2BF"/>
          </a:solidFill>
          <a:ln w="9656">
            <a:solidFill>
              <a:srgbClr val="2DA2BF"/>
            </a:solidFill>
            <a:prstDash val="solid"/>
            <a:miter/>
          </a:ln>
        </p:spPr>
        <p:txBody>
          <a:bodyPr lIns="182880" anchor="ctr"/>
          <a:lstStyle>
            <a:lvl1pPr marL="0" indent="0">
              <a:buNone/>
              <a:defRPr sz="2400">
                <a:solidFill>
                  <a:srgbClr val="FFFFFF"/>
                </a:solidFill>
              </a:defRPr>
            </a:lvl1pPr>
          </a:lstStyle>
          <a:p>
            <a:pPr lvl="0"/>
            <a:r>
              <a:rPr lang="el-GR"/>
              <a:t>Στυλ υποδείγματος κειμένου</a:t>
            </a:r>
          </a:p>
        </p:txBody>
      </p:sp>
      <p:sp>
        <p:nvSpPr>
          <p:cNvPr id="4" name="Θέση κειμένου 3"/>
          <p:cNvSpPr txBox="1">
            <a:spLocks noGrp="1"/>
          </p:cNvSpPr>
          <p:nvPr>
            <p:ph type="body" idx="3"/>
          </p:nvPr>
        </p:nvSpPr>
        <p:spPr>
          <a:xfrm>
            <a:off x="4645023" y="5410203"/>
            <a:ext cx="4041776" cy="761996"/>
          </a:xfrm>
          <a:solidFill>
            <a:srgbClr val="2DA2BF"/>
          </a:solidFill>
          <a:ln w="9656">
            <a:solidFill>
              <a:srgbClr val="2DA2BF"/>
            </a:solidFill>
            <a:prstDash val="solid"/>
            <a:miter/>
          </a:ln>
        </p:spPr>
        <p:txBody>
          <a:bodyPr lIns="182880" anchor="ctr"/>
          <a:lstStyle>
            <a:lvl1pPr marL="0" indent="0">
              <a:buNone/>
              <a:defRPr sz="2400">
                <a:solidFill>
                  <a:srgbClr val="FFFFFF"/>
                </a:solidFill>
              </a:defRPr>
            </a:lvl1pPr>
          </a:lstStyle>
          <a:p>
            <a:pPr lvl="0"/>
            <a:r>
              <a:rPr lang="el-GR"/>
              <a:t>Στυλ υποδείγματος κειμένου</a:t>
            </a:r>
          </a:p>
        </p:txBody>
      </p:sp>
      <p:sp>
        <p:nvSpPr>
          <p:cNvPr id="5" name="Θέση περιεχομένου 4"/>
          <p:cNvSpPr txBox="1">
            <a:spLocks noGrp="1"/>
          </p:cNvSpPr>
          <p:nvPr>
            <p:ph idx="2"/>
          </p:nvPr>
        </p:nvSpPr>
        <p:spPr>
          <a:xfrm>
            <a:off x="457200" y="1444294"/>
            <a:ext cx="4040184" cy="3941758"/>
          </a:xfrm>
        </p:spPr>
        <p:txBody>
          <a:bodyPr/>
          <a:lstStyle>
            <a:lvl1pPr>
              <a:defRPr sz="2400"/>
            </a:lvl1pPr>
            <a:lvl2pPr>
              <a:defRPr sz="2000"/>
            </a:lvl2pPr>
            <a:lvl3pPr>
              <a:defRPr sz="1800"/>
            </a:lvl3pPr>
            <a:lvl4pPr>
              <a:defRPr sz="1600"/>
            </a:lvl4pPr>
            <a:lvl5pPr>
              <a:defRPr sz="16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περιεχομένου 5"/>
          <p:cNvSpPr txBox="1">
            <a:spLocks noGrp="1"/>
          </p:cNvSpPr>
          <p:nvPr>
            <p:ph idx="4"/>
          </p:nvPr>
        </p:nvSpPr>
        <p:spPr>
          <a:xfrm>
            <a:off x="4645023" y="1444294"/>
            <a:ext cx="4041776" cy="3941758"/>
          </a:xfrm>
        </p:spPr>
        <p:txBody>
          <a:bodyPr/>
          <a:lstStyle>
            <a:lvl1pPr>
              <a:spcBef>
                <a:spcPts val="0"/>
              </a:spcBef>
              <a:defRPr sz="2400"/>
            </a:lvl1pPr>
            <a:lvl2pPr>
              <a:defRPr sz="2000"/>
            </a:lvl2pPr>
            <a:lvl3pPr>
              <a:defRPr sz="1800"/>
            </a:lvl3pPr>
            <a:lvl4pPr>
              <a:defRPr sz="1600"/>
            </a:lvl4pPr>
            <a:lvl5pPr>
              <a:defRPr sz="16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6"/>
          <p:cNvSpPr txBox="1">
            <a:spLocks noGrp="1"/>
          </p:cNvSpPr>
          <p:nvPr>
            <p:ph type="dt" sz="half" idx="7"/>
          </p:nvPr>
        </p:nvSpPr>
        <p:spPr/>
        <p:txBody>
          <a:bodyPr/>
          <a:lstStyle>
            <a:lvl1pPr>
              <a:defRPr/>
            </a:lvl1pPr>
          </a:lstStyle>
          <a:p>
            <a:pPr lvl="0"/>
            <a:fld id="{006D774D-8DA2-46A2-AFCE-6EF6D3C18402}" type="datetime1">
              <a:rPr lang="en-US"/>
              <a:pPr lvl="0"/>
              <a:t>29/9/17</a:t>
            </a:fld>
            <a:endParaRPr lang="en-US"/>
          </a:p>
        </p:txBody>
      </p:sp>
      <p:sp>
        <p:nvSpPr>
          <p:cNvPr id="8" name="Θέση υποσέλιδου 7"/>
          <p:cNvSpPr txBox="1">
            <a:spLocks noGrp="1"/>
          </p:cNvSpPr>
          <p:nvPr>
            <p:ph type="ftr" sz="quarter" idx="9"/>
          </p:nvPr>
        </p:nvSpPr>
        <p:spPr/>
        <p:txBody>
          <a:bodyPr anchorCtr="0"/>
          <a:lstStyle>
            <a:lvl1pPr algn="r">
              <a:defRPr>
                <a:solidFill>
                  <a:srgbClr val="000000"/>
                </a:solidFill>
              </a:defRPr>
            </a:lvl1pPr>
          </a:lstStyle>
          <a:p>
            <a:pPr lvl="0"/>
            <a:endParaRPr lang="en-US"/>
          </a:p>
        </p:txBody>
      </p:sp>
      <p:sp>
        <p:nvSpPr>
          <p:cNvPr id="9" name="Θέση αριθμού διαφάνειας 8"/>
          <p:cNvSpPr txBox="1">
            <a:spLocks noGrp="1"/>
          </p:cNvSpPr>
          <p:nvPr>
            <p:ph type="sldNum" sz="quarter" idx="8"/>
          </p:nvPr>
        </p:nvSpPr>
        <p:spPr/>
        <p:txBody>
          <a:bodyPr/>
          <a:lstStyle>
            <a:lvl1pPr>
              <a:defRPr/>
            </a:lvl1pPr>
          </a:lstStyle>
          <a:p>
            <a:pPr lvl="0"/>
            <a:fld id="{C4B34843-1B46-4DAE-A938-5196BCEA1236}" type="slidenum">
              <a:t>‹#›</a:t>
            </a:fld>
            <a:endParaRPr lang="en-US"/>
          </a:p>
        </p:txBody>
      </p:sp>
    </p:spTree>
    <p:extLst>
      <p:ext uri="{BB962C8B-B14F-4D97-AF65-F5344CB8AC3E}">
        <p14:creationId xmlns:p14="http://schemas.microsoft.com/office/powerpoint/2010/main" val="1331482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Pr>
        <a:gradFill>
          <a:gsLst>
            <a:gs pos="0">
              <a:srgbClr val="B3B3B3"/>
            </a:gs>
            <a:gs pos="100000">
              <a:srgbClr val="A0A0A0"/>
            </a:gs>
          </a:gsLst>
          <a:path path="circle">
            <a:fillToRect l="65000" r="35000" b="100000"/>
          </a:path>
        </a:gradFill>
        <a:effectLst/>
      </p:bgPr>
    </p:bg>
    <p:spTree>
      <p:nvGrpSpPr>
        <p:cNvPr id="1" name=""/>
        <p:cNvGrpSpPr/>
        <p:nvPr/>
      </p:nvGrpSpPr>
      <p:grpSpPr>
        <a:xfrm>
          <a:off x="0" y="0"/>
          <a:ext cx="0" cy="0"/>
          <a:chOff x="0" y="0"/>
          <a:chExt cx="0" cy="0"/>
        </a:xfrm>
      </p:grpSpPr>
      <p:sp>
        <p:nvSpPr>
          <p:cNvPr id="2" name="Θέση ημερομηνίας 2"/>
          <p:cNvSpPr txBox="1">
            <a:spLocks noGrp="1"/>
          </p:cNvSpPr>
          <p:nvPr>
            <p:ph type="dt" sz="half" idx="7"/>
          </p:nvPr>
        </p:nvSpPr>
        <p:spPr/>
        <p:txBody>
          <a:bodyPr/>
          <a:lstStyle>
            <a:lvl1pPr>
              <a:defRPr>
                <a:solidFill>
                  <a:srgbClr val="FFFFFF"/>
                </a:solidFill>
              </a:defRPr>
            </a:lvl1pPr>
          </a:lstStyle>
          <a:p>
            <a:pPr lvl="0"/>
            <a:fld id="{BB546DD9-0E4F-470E-9092-AC89ACB2D2FF}" type="datetime1">
              <a:rPr lang="en-US"/>
              <a:pPr lvl="0"/>
              <a:t>29/9/17</a:t>
            </a:fld>
            <a:endParaRPr lang="en-US"/>
          </a:p>
        </p:txBody>
      </p:sp>
      <p:sp>
        <p:nvSpPr>
          <p:cNvPr id="3" name="Θέση υποσέλιδου 3"/>
          <p:cNvSpPr txBox="1">
            <a:spLocks noGrp="1"/>
          </p:cNvSpPr>
          <p:nvPr>
            <p:ph type="ftr" sz="quarter" idx="9"/>
          </p:nvPr>
        </p:nvSpPr>
        <p:spPr/>
        <p:txBody>
          <a:bodyPr anchorCtr="0"/>
          <a:lstStyle>
            <a:lvl1pPr algn="r">
              <a:defRPr>
                <a:solidFill>
                  <a:srgbClr val="FFFFFF"/>
                </a:solidFill>
              </a:defRPr>
            </a:lvl1pPr>
          </a:lstStyle>
          <a:p>
            <a:pPr lvl="0"/>
            <a:endParaRPr lang="en-US"/>
          </a:p>
        </p:txBody>
      </p:sp>
      <p:sp>
        <p:nvSpPr>
          <p:cNvPr id="4" name="Θέση αριθμού διαφάνειας 4"/>
          <p:cNvSpPr txBox="1">
            <a:spLocks noGrp="1"/>
          </p:cNvSpPr>
          <p:nvPr>
            <p:ph type="sldNum" sz="quarter" idx="8"/>
          </p:nvPr>
        </p:nvSpPr>
        <p:spPr/>
        <p:txBody>
          <a:bodyPr/>
          <a:lstStyle>
            <a:lvl1pPr>
              <a:defRPr>
                <a:solidFill>
                  <a:srgbClr val="FFFFFF"/>
                </a:solidFill>
              </a:defRPr>
            </a:lvl1pPr>
          </a:lstStyle>
          <a:p>
            <a:pPr lvl="0"/>
            <a:fld id="{C0E3C13E-826C-45AA-9E75-C2EDE1CC9BCC}" type="slidenum">
              <a:t>‹#›</a:t>
            </a:fld>
            <a:endParaRPr lang="en-US"/>
          </a:p>
        </p:txBody>
      </p:sp>
      <p:sp>
        <p:nvSpPr>
          <p:cNvPr id="5" name="Τίτλος 5"/>
          <p:cNvSpPr txBox="1">
            <a:spLocks noGrp="1"/>
          </p:cNvSpPr>
          <p:nvPr>
            <p:ph type="title"/>
          </p:nvPr>
        </p:nvSpPr>
        <p:spPr/>
        <p:txBody>
          <a:bodyPr/>
          <a:lstStyle>
            <a:lvl1pPr>
              <a:defRPr>
                <a:solidFill>
                  <a:srgbClr val="DEF5FA"/>
                </a:solidFill>
              </a:defRPr>
            </a:lvl1pPr>
          </a:lstStyle>
          <a:p>
            <a:pPr lvl="0"/>
            <a:r>
              <a:rPr lang="el-GR"/>
              <a:t>Στυλ κύριου τίτλου</a:t>
            </a:r>
            <a:endParaRPr lang="en-US"/>
          </a:p>
        </p:txBody>
      </p:sp>
    </p:spTree>
    <p:extLst>
      <p:ext uri="{BB962C8B-B14F-4D97-AF65-F5344CB8AC3E}">
        <p14:creationId xmlns:p14="http://schemas.microsoft.com/office/powerpoint/2010/main" val="3962501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txBox="1">
            <a:spLocks noGrp="1"/>
          </p:cNvSpPr>
          <p:nvPr>
            <p:ph type="dt" sz="half" idx="7"/>
          </p:nvPr>
        </p:nvSpPr>
        <p:spPr/>
        <p:txBody>
          <a:bodyPr/>
          <a:lstStyle>
            <a:lvl1pPr>
              <a:defRPr/>
            </a:lvl1pPr>
          </a:lstStyle>
          <a:p>
            <a:pPr lvl="0"/>
            <a:fld id="{5CBBC4CB-5256-4290-BFC5-BEFF3884EC22}" type="datetime1">
              <a:rPr lang="en-US"/>
              <a:pPr lvl="0"/>
              <a:t>29/9/17</a:t>
            </a:fld>
            <a:endParaRPr lang="en-US"/>
          </a:p>
        </p:txBody>
      </p:sp>
      <p:sp>
        <p:nvSpPr>
          <p:cNvPr id="3" name="Θέση υποσέλιδου 2"/>
          <p:cNvSpPr txBox="1">
            <a:spLocks noGrp="1"/>
          </p:cNvSpPr>
          <p:nvPr>
            <p:ph type="ftr" sz="quarter" idx="9"/>
          </p:nvPr>
        </p:nvSpPr>
        <p:spPr/>
        <p:txBody>
          <a:bodyPr anchorCtr="0"/>
          <a:lstStyle>
            <a:lvl1pPr algn="r">
              <a:defRPr>
                <a:solidFill>
                  <a:srgbClr val="000000"/>
                </a:solidFill>
              </a:defRPr>
            </a:lvl1pPr>
          </a:lstStyle>
          <a:p>
            <a:pPr lvl="0"/>
            <a:endParaRPr lang="en-US"/>
          </a:p>
        </p:txBody>
      </p:sp>
      <p:sp>
        <p:nvSpPr>
          <p:cNvPr id="4" name="Θέση αριθμού διαφάνειας 3"/>
          <p:cNvSpPr txBox="1">
            <a:spLocks noGrp="1"/>
          </p:cNvSpPr>
          <p:nvPr>
            <p:ph type="sldNum" sz="quarter" idx="8"/>
          </p:nvPr>
        </p:nvSpPr>
        <p:spPr/>
        <p:txBody>
          <a:bodyPr/>
          <a:lstStyle>
            <a:lvl1pPr>
              <a:defRPr/>
            </a:lvl1pPr>
          </a:lstStyle>
          <a:p>
            <a:pPr lvl="0"/>
            <a:fld id="{55CA7F29-6E5A-4CBA-90F5-F0CDCD7E12AF}" type="slidenum">
              <a:t>‹#›</a:t>
            </a:fld>
            <a:endParaRPr lang="en-US"/>
          </a:p>
        </p:txBody>
      </p:sp>
    </p:spTree>
    <p:extLst>
      <p:ext uri="{BB962C8B-B14F-4D97-AF65-F5344CB8AC3E}">
        <p14:creationId xmlns:p14="http://schemas.microsoft.com/office/powerpoint/2010/main" val="4067559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Pr>
        <a:blipFill>
          <a:blip r:embed="rId2"/>
          <a:tile sx="57129" sy="57129" algn="tl"/>
        </a:blipFill>
        <a:effectLst/>
      </p:bgPr>
    </p:bg>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914400" y="4876796"/>
            <a:ext cx="7481776" cy="457200"/>
          </a:xfrm>
        </p:spPr>
        <p:txBody>
          <a:bodyPr anchor="t"/>
          <a:lstStyle>
            <a:lvl1pPr algn="r">
              <a:defRPr sz="2500" b="0">
                <a:solidFill>
                  <a:srgbClr val="2DA2BF"/>
                </a:solidFill>
              </a:defRPr>
            </a:lvl1pPr>
          </a:lstStyle>
          <a:p>
            <a:pPr lvl="0"/>
            <a:r>
              <a:rPr lang="el-GR"/>
              <a:t>Στυλ κύριου τίτλου</a:t>
            </a:r>
            <a:endParaRPr lang="en-US"/>
          </a:p>
        </p:txBody>
      </p:sp>
      <p:sp>
        <p:nvSpPr>
          <p:cNvPr id="3" name="Θέση κειμένου 2"/>
          <p:cNvSpPr txBox="1">
            <a:spLocks noGrp="1"/>
          </p:cNvSpPr>
          <p:nvPr>
            <p:ph type="body" idx="2"/>
          </p:nvPr>
        </p:nvSpPr>
        <p:spPr>
          <a:xfrm>
            <a:off x="4419596" y="5355101"/>
            <a:ext cx="3974595" cy="914400"/>
          </a:xfrm>
        </p:spPr>
        <p:txBody>
          <a:bodyPr/>
          <a:lstStyle>
            <a:lvl1pPr marL="0" indent="0" algn="r">
              <a:buNone/>
              <a:defRPr sz="1600"/>
            </a:lvl1pPr>
          </a:lstStyle>
          <a:p>
            <a:pPr lvl="0"/>
            <a:r>
              <a:rPr lang="el-GR"/>
              <a:t>Στυλ υποδείγματος κειμένου</a:t>
            </a:r>
          </a:p>
        </p:txBody>
      </p:sp>
      <p:sp>
        <p:nvSpPr>
          <p:cNvPr id="4" name="Θέση περιεχομένου 3"/>
          <p:cNvSpPr txBox="1">
            <a:spLocks noGrp="1"/>
          </p:cNvSpPr>
          <p:nvPr>
            <p:ph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4"/>
          <p:cNvSpPr txBox="1">
            <a:spLocks noGrp="1"/>
          </p:cNvSpPr>
          <p:nvPr>
            <p:ph type="dt" sz="half" idx="7"/>
          </p:nvPr>
        </p:nvSpPr>
        <p:spPr/>
        <p:txBody>
          <a:bodyPr/>
          <a:lstStyle>
            <a:lvl1pPr>
              <a:defRPr/>
            </a:lvl1pPr>
          </a:lstStyle>
          <a:p>
            <a:pPr lvl="0"/>
            <a:fld id="{710803E4-9A3B-4C0F-ACDC-FCF2FE0A40F8}" type="datetime1">
              <a:rPr lang="en-US"/>
              <a:pPr lvl="0"/>
              <a:t>29/9/17</a:t>
            </a:fld>
            <a:endParaRPr lang="en-US"/>
          </a:p>
        </p:txBody>
      </p:sp>
      <p:sp>
        <p:nvSpPr>
          <p:cNvPr id="6" name="Θέση υποσέλιδου 5"/>
          <p:cNvSpPr txBox="1">
            <a:spLocks noGrp="1"/>
          </p:cNvSpPr>
          <p:nvPr>
            <p:ph type="ftr" sz="quarter" idx="9"/>
          </p:nvPr>
        </p:nvSpPr>
        <p:spPr/>
        <p:txBody>
          <a:bodyPr anchorCtr="0"/>
          <a:lstStyle>
            <a:lvl1pPr algn="r">
              <a:defRPr>
                <a:solidFill>
                  <a:srgbClr val="000000"/>
                </a:solidFill>
              </a:defRPr>
            </a:lvl1pPr>
          </a:lstStyle>
          <a:p>
            <a:pPr lvl="0"/>
            <a:endParaRPr lang="en-US"/>
          </a:p>
        </p:txBody>
      </p:sp>
      <p:sp>
        <p:nvSpPr>
          <p:cNvPr id="7" name="Θέση αριθμού διαφάνειας 6"/>
          <p:cNvSpPr txBox="1">
            <a:spLocks noGrp="1"/>
          </p:cNvSpPr>
          <p:nvPr>
            <p:ph type="sldNum" sz="quarter" idx="8"/>
          </p:nvPr>
        </p:nvSpPr>
        <p:spPr/>
        <p:txBody>
          <a:bodyPr/>
          <a:lstStyle>
            <a:lvl1pPr>
              <a:defRPr/>
            </a:lvl1pPr>
          </a:lstStyle>
          <a:p>
            <a:pPr lvl="0"/>
            <a:fld id="{71B7AC60-EE15-44B9-BE79-90FDD12175A2}" type="slidenum">
              <a:t>‹#›</a:t>
            </a:fld>
            <a:endParaRPr lang="en-US"/>
          </a:p>
        </p:txBody>
      </p:sp>
    </p:spTree>
    <p:extLst>
      <p:ext uri="{BB962C8B-B14F-4D97-AF65-F5344CB8AC3E}">
        <p14:creationId xmlns:p14="http://schemas.microsoft.com/office/powerpoint/2010/main" val="4172966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Pr>
        <a:gradFill>
          <a:gsLst>
            <a:gs pos="0">
              <a:srgbClr val="B3B3B3"/>
            </a:gs>
            <a:gs pos="100000">
              <a:srgbClr val="A0A0A0"/>
            </a:gs>
          </a:gsLst>
          <a:path path="circle">
            <a:fillToRect l="65000" r="35000" b="100000"/>
          </a:path>
        </a:gradFill>
        <a:effectLst/>
      </p:bgPr>
    </p:bg>
    <p:spTree>
      <p:nvGrpSpPr>
        <p:cNvPr id="1" name=""/>
        <p:cNvGrpSpPr/>
        <p:nvPr/>
      </p:nvGrpSpPr>
      <p:grpSpPr>
        <a:xfrm>
          <a:off x="0" y="0"/>
          <a:ext cx="0" cy="0"/>
          <a:chOff x="0" y="0"/>
          <a:chExt cx="0" cy="0"/>
        </a:xfrm>
      </p:grpSpPr>
      <p:sp>
        <p:nvSpPr>
          <p:cNvPr id="2" name="Θέση κειμένου 3"/>
          <p:cNvSpPr txBox="1">
            <a:spLocks noGrp="1"/>
          </p:cNvSpPr>
          <p:nvPr>
            <p:ph type="body" idx="2"/>
          </p:nvPr>
        </p:nvSpPr>
        <p:spPr>
          <a:xfrm>
            <a:off x="1141235" y="5443404"/>
            <a:ext cx="7162796" cy="648236"/>
          </a:xfrm>
        </p:spPr>
        <p:txBody>
          <a:bodyPr tIns="0"/>
          <a:lstStyle>
            <a:lvl1pPr marL="0" marR="18288" indent="0" algn="r">
              <a:buNone/>
              <a:defRPr sz="1400">
                <a:solidFill>
                  <a:srgbClr val="FFFFFF"/>
                </a:solidFill>
              </a:defRPr>
            </a:lvl1pPr>
          </a:lstStyle>
          <a:p>
            <a:pPr lvl="0"/>
            <a:r>
              <a:rPr lang="el-GR"/>
              <a:t>Στυλ υποδείγματος κειμένου</a:t>
            </a:r>
          </a:p>
        </p:txBody>
      </p:sp>
      <p:sp>
        <p:nvSpPr>
          <p:cNvPr id="3" name="Θέση εικόνας 2"/>
          <p:cNvSpPr txBox="1">
            <a:spLocks noGrp="1"/>
          </p:cNvSpPr>
          <p:nvPr>
            <p:ph type="pic" idx="1"/>
          </p:nvPr>
        </p:nvSpPr>
        <p:spPr>
          <a:xfrm>
            <a:off x="228600" y="189966"/>
            <a:ext cx="8686800" cy="4389120"/>
          </a:xfrm>
          <a:solidFill>
            <a:srgbClr val="464646"/>
          </a:solidFill>
          <a:ln w="9528">
            <a:solidFill>
              <a:srgbClr val="000000"/>
            </a:solidFill>
            <a:prstDash val="solid"/>
          </a:ln>
        </p:spPr>
        <p:txBody>
          <a:bodyPr/>
          <a:lstStyle>
            <a:lvl1pPr marL="0" indent="0">
              <a:buNone/>
              <a:defRPr sz="3200">
                <a:solidFill>
                  <a:srgbClr val="FFFFFF"/>
                </a:solidFill>
              </a:defRPr>
            </a:lvl1pPr>
          </a:lstStyle>
          <a:p>
            <a:pPr lvl="0"/>
            <a:r>
              <a:rPr lang="el-GR"/>
              <a:t>Κάντε κλικ στο εικονίδιο για να προσθέσετε μια εικόνα</a:t>
            </a:r>
            <a:endParaRPr lang="en-US"/>
          </a:p>
        </p:txBody>
      </p:sp>
      <p:sp>
        <p:nvSpPr>
          <p:cNvPr id="4" name="Θέση ημερομηνίας 4"/>
          <p:cNvSpPr txBox="1">
            <a:spLocks noGrp="1"/>
          </p:cNvSpPr>
          <p:nvPr>
            <p:ph type="dt" sz="half" idx="7"/>
          </p:nvPr>
        </p:nvSpPr>
        <p:spPr/>
        <p:txBody>
          <a:bodyPr/>
          <a:lstStyle>
            <a:lvl1pPr>
              <a:defRPr>
                <a:solidFill>
                  <a:srgbClr val="FFFFFF"/>
                </a:solidFill>
              </a:defRPr>
            </a:lvl1pPr>
          </a:lstStyle>
          <a:p>
            <a:pPr lvl="0"/>
            <a:fld id="{93A526FE-F220-4904-866A-8612499F133B}" type="datetime1">
              <a:rPr lang="en-US"/>
              <a:pPr lvl="0"/>
              <a:t>29/9/17</a:t>
            </a:fld>
            <a:endParaRPr lang="en-US"/>
          </a:p>
        </p:txBody>
      </p:sp>
      <p:sp>
        <p:nvSpPr>
          <p:cNvPr id="5" name="Θέση υποσέλιδου 5"/>
          <p:cNvSpPr txBox="1">
            <a:spLocks noGrp="1"/>
          </p:cNvSpPr>
          <p:nvPr>
            <p:ph type="ftr" sz="quarter" idx="9"/>
          </p:nvPr>
        </p:nvSpPr>
        <p:spPr/>
        <p:txBody>
          <a:bodyPr anchorCtr="0"/>
          <a:lstStyle>
            <a:lvl1pPr algn="r">
              <a:defRPr>
                <a:solidFill>
                  <a:srgbClr val="FFFFFF"/>
                </a:solidFill>
              </a:defRPr>
            </a:lvl1pPr>
          </a:lstStyle>
          <a:p>
            <a:pPr lvl="0"/>
            <a:endParaRPr lang="en-US"/>
          </a:p>
        </p:txBody>
      </p:sp>
      <p:sp>
        <p:nvSpPr>
          <p:cNvPr id="6" name="Θέση αριθμού διαφάνειας 6"/>
          <p:cNvSpPr txBox="1">
            <a:spLocks noGrp="1"/>
          </p:cNvSpPr>
          <p:nvPr>
            <p:ph type="sldNum" sz="quarter" idx="8"/>
          </p:nvPr>
        </p:nvSpPr>
        <p:spPr/>
        <p:txBody>
          <a:bodyPr/>
          <a:lstStyle>
            <a:lvl1pPr>
              <a:defRPr>
                <a:solidFill>
                  <a:srgbClr val="FFFFFF"/>
                </a:solidFill>
              </a:defRPr>
            </a:lvl1pPr>
          </a:lstStyle>
          <a:p>
            <a:pPr lvl="0"/>
            <a:fld id="{CA2B2401-A56D-445A-9D45-122BC9BADF0D}" type="slidenum">
              <a:t>‹#›</a:t>
            </a:fld>
            <a:endParaRPr lang="en-US"/>
          </a:p>
        </p:txBody>
      </p:sp>
      <p:sp>
        <p:nvSpPr>
          <p:cNvPr id="7" name="Τίτλος 1"/>
          <p:cNvSpPr txBox="1">
            <a:spLocks noGrp="1"/>
          </p:cNvSpPr>
          <p:nvPr>
            <p:ph type="title"/>
          </p:nvPr>
        </p:nvSpPr>
        <p:spPr>
          <a:xfrm>
            <a:off x="228600" y="4865120"/>
            <a:ext cx="8075432" cy="562676"/>
          </a:xfrm>
        </p:spPr>
        <p:txBody>
          <a:bodyPr anchor="t"/>
          <a:lstStyle>
            <a:lvl1pPr algn="r">
              <a:defRPr sz="3000" b="0">
                <a:solidFill>
                  <a:srgbClr val="2DA2BF"/>
                </a:solidFill>
                <a:effectLst>
                  <a:outerShdw dist="24999" dir="5400000">
                    <a:srgbClr val="000000"/>
                  </a:outerShdw>
                </a:effectLst>
              </a:defRPr>
            </a:lvl1pPr>
          </a:lstStyle>
          <a:p>
            <a:pPr lvl="0"/>
            <a:r>
              <a:rPr lang="el-GR"/>
              <a:t>Στυλ κύριου τίτλου</a:t>
            </a:r>
            <a:endParaRPr lang="en-US"/>
          </a:p>
        </p:txBody>
      </p:sp>
      <p:sp>
        <p:nvSpPr>
          <p:cNvPr id="8" name="Ελεύθερη σχεδίαση 7"/>
          <p:cNvSpPr/>
          <p:nvPr/>
        </p:nvSpPr>
        <p:spPr>
          <a:xfrm>
            <a:off x="499271" y="5944935"/>
            <a:ext cx="4940622" cy="921075"/>
          </a:xfrm>
          <a:custGeom>
            <a:avLst/>
            <a:gdLst>
              <a:gd name="f0" fmla="val 10800000"/>
              <a:gd name="f1" fmla="val 5400000"/>
              <a:gd name="f2" fmla="val 180"/>
              <a:gd name="f3" fmla="val w"/>
              <a:gd name="f4" fmla="val h"/>
              <a:gd name="f5" fmla="val 0"/>
              <a:gd name="f6" fmla="val 7485"/>
              <a:gd name="f7" fmla="val 337"/>
              <a:gd name="f8" fmla="val 2"/>
              <a:gd name="f9" fmla="val 5558"/>
              <a:gd name="f10" fmla="val 1"/>
              <a:gd name="f11" fmla="+- 0 0 -90"/>
              <a:gd name="f12" fmla="*/ f3 1 7485"/>
              <a:gd name="f13" fmla="*/ f4 1 337"/>
              <a:gd name="f14" fmla="+- f7 0 f5"/>
              <a:gd name="f15" fmla="+- f6 0 f5"/>
              <a:gd name="f16" fmla="*/ f11 f0 1"/>
              <a:gd name="f17" fmla="*/ f15 1 7485"/>
              <a:gd name="f18" fmla="*/ f14 1 337"/>
              <a:gd name="f19" fmla="*/ f16 1 f2"/>
              <a:gd name="f20" fmla="*/ 0 1 f17"/>
              <a:gd name="f21" fmla="*/ 0 1 f18"/>
              <a:gd name="f22" fmla="*/ 5760 1 f17"/>
              <a:gd name="f23" fmla="*/ 528 1 f18"/>
              <a:gd name="f24" fmla="*/ 48 1 f17"/>
              <a:gd name="f25" fmla="*/ 7485 1 f17"/>
              <a:gd name="f26" fmla="*/ 337 1 f18"/>
              <a:gd name="f27" fmla="+- f19 0 f1"/>
              <a:gd name="f28" fmla="*/ f20 f12 1"/>
              <a:gd name="f29" fmla="*/ f25 f12 1"/>
              <a:gd name="f30" fmla="*/ f26 f13 1"/>
              <a:gd name="f31" fmla="*/ f21 f13 1"/>
              <a:gd name="f32" fmla="*/ f22 f12 1"/>
              <a:gd name="f33" fmla="*/ f23 f13 1"/>
              <a:gd name="f34" fmla="*/ f24 f12 1"/>
            </a:gdLst>
            <a:ahLst/>
            <a:cxnLst>
              <a:cxn ang="3cd4">
                <a:pos x="hc" y="t"/>
              </a:cxn>
              <a:cxn ang="0">
                <a:pos x="r" y="vc"/>
              </a:cxn>
              <a:cxn ang="cd4">
                <a:pos x="hc" y="b"/>
              </a:cxn>
              <a:cxn ang="cd2">
                <a:pos x="l" y="vc"/>
              </a:cxn>
              <a:cxn ang="f27">
                <a:pos x="f28" y="f31"/>
              </a:cxn>
              <a:cxn ang="f27">
                <a:pos x="f32" y="f31"/>
              </a:cxn>
              <a:cxn ang="f27">
                <a:pos x="f32" y="f33"/>
              </a:cxn>
              <a:cxn ang="f27">
                <a:pos x="f34" y="f31"/>
              </a:cxn>
            </a:cxnLst>
            <a:rect l="f28" t="f31" r="f29" b="f30"/>
            <a:pathLst>
              <a:path w="7485" h="337">
                <a:moveTo>
                  <a:pt x="f5" y="f8"/>
                </a:moveTo>
                <a:lnTo>
                  <a:pt x="f6" y="f7"/>
                </a:lnTo>
                <a:lnTo>
                  <a:pt x="f9" y="f7"/>
                </a:lnTo>
                <a:lnTo>
                  <a:pt x="f10" y="f5"/>
                </a:lnTo>
              </a:path>
            </a:pathLst>
          </a:custGeom>
          <a:no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
        <p:nvSpPr>
          <p:cNvPr id="9" name="Ελεύθερη σχεδίαση 8"/>
          <p:cNvSpPr/>
          <p:nvPr/>
        </p:nvSpPr>
        <p:spPr>
          <a:xfrm>
            <a:off x="485720" y="5939009"/>
            <a:ext cx="3690454" cy="933446"/>
          </a:xfrm>
          <a:custGeom>
            <a:avLst/>
            <a:gdLst>
              <a:gd name="f0" fmla="val 10800000"/>
              <a:gd name="f1" fmla="val 5400000"/>
              <a:gd name="f2" fmla="val 180"/>
              <a:gd name="f3" fmla="val w"/>
              <a:gd name="f4" fmla="val h"/>
              <a:gd name="f5" fmla="val 0"/>
              <a:gd name="f6" fmla="val 5591"/>
              <a:gd name="f7" fmla="val 588"/>
              <a:gd name="f8" fmla="val 585"/>
              <a:gd name="f9" fmla="val 4415"/>
              <a:gd name="f10" fmla="val 12"/>
              <a:gd name="f11" fmla="val 4"/>
              <a:gd name="f12" fmla="+- 0 0 -90"/>
              <a:gd name="f13" fmla="*/ f3 1 5591"/>
              <a:gd name="f14" fmla="*/ f4 1 588"/>
              <a:gd name="f15" fmla="+- f7 0 f5"/>
              <a:gd name="f16" fmla="+- f6 0 f5"/>
              <a:gd name="f17" fmla="*/ f12 f0 1"/>
              <a:gd name="f18" fmla="*/ f16 1 5591"/>
              <a:gd name="f19" fmla="*/ f15 1 588"/>
              <a:gd name="f20" fmla="*/ f17 1 f2"/>
              <a:gd name="f21" fmla="*/ 0 1 f18"/>
              <a:gd name="f22" fmla="*/ 0 1 f19"/>
              <a:gd name="f23" fmla="*/ 5760 1 f18"/>
              <a:gd name="f24" fmla="*/ 528 1 f19"/>
              <a:gd name="f25" fmla="*/ 48 1 f18"/>
              <a:gd name="f26" fmla="*/ 5591 1 f18"/>
              <a:gd name="f27" fmla="*/ 588 1 f19"/>
              <a:gd name="f28" fmla="+- f20 0 f1"/>
              <a:gd name="f29" fmla="*/ f21 f13 1"/>
              <a:gd name="f30" fmla="*/ f26 f13 1"/>
              <a:gd name="f31" fmla="*/ f27 f14 1"/>
              <a:gd name="f32" fmla="*/ f22 f14 1"/>
              <a:gd name="f33" fmla="*/ f23 f13 1"/>
              <a:gd name="f34" fmla="*/ f24 f14 1"/>
              <a:gd name="f35" fmla="*/ f25 f13 1"/>
            </a:gdLst>
            <a:ahLst/>
            <a:cxnLst>
              <a:cxn ang="3cd4">
                <a:pos x="hc" y="t"/>
              </a:cxn>
              <a:cxn ang="0">
                <a:pos x="r" y="vc"/>
              </a:cxn>
              <a:cxn ang="cd4">
                <a:pos x="hc" y="b"/>
              </a:cxn>
              <a:cxn ang="cd2">
                <a:pos x="l" y="vc"/>
              </a:cxn>
              <a:cxn ang="f28">
                <a:pos x="f29" y="f32"/>
              </a:cxn>
              <a:cxn ang="f28">
                <a:pos x="f33" y="f32"/>
              </a:cxn>
              <a:cxn ang="f28">
                <a:pos x="f33" y="f34"/>
              </a:cxn>
              <a:cxn ang="f28">
                <a:pos x="f35" y="f32"/>
              </a:cxn>
            </a:cxnLst>
            <a:rect l="f29" t="f32" r="f30" b="f31"/>
            <a:pathLst>
              <a:path w="5591" h="588">
                <a:moveTo>
                  <a:pt x="f5" y="f5"/>
                </a:moveTo>
                <a:lnTo>
                  <a:pt x="f6" y="f8"/>
                </a:lnTo>
                <a:lnTo>
                  <a:pt x="f9" y="f7"/>
                </a:lnTo>
                <a:lnTo>
                  <a:pt x="f10" y="f11"/>
                </a:lnTo>
              </a:path>
            </a:pathLst>
          </a:custGeom>
          <a:no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
        <p:nvSpPr>
          <p:cNvPr id="10" name="Ορθογώνιο τρίγωνο 9"/>
          <p:cNvSpPr/>
          <p:nvPr/>
        </p:nvSpPr>
        <p:spPr>
          <a:xfrm>
            <a:off x="-6044" y="5791251"/>
            <a:ext cx="3402317" cy="1080866"/>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blipFill>
            <a:blip r:embed="rId2">
              <a:alphaModFix/>
            </a:blip>
            <a:stretch>
              <a:fillRect/>
            </a:stretch>
          </a:blip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cxnSp>
        <p:nvCxnSpPr>
          <p:cNvPr id="11" name="Ευθεία γραμμή σύνδεσης 10"/>
          <p:cNvCxnSpPr/>
          <p:nvPr/>
        </p:nvCxnSpPr>
        <p:spPr>
          <a:xfrm>
            <a:off x="-9235" y="5787740"/>
            <a:ext cx="3405508" cy="1084378"/>
          </a:xfrm>
          <a:prstGeom prst="straightConnector1">
            <a:avLst/>
          </a:prstGeom>
          <a:noFill/>
          <a:ln w="12060" cap="flat">
            <a:solidFill>
              <a:srgbClr val="156D83"/>
            </a:solidFill>
            <a:prstDash val="solid"/>
            <a:miter/>
          </a:ln>
        </p:spPr>
      </p:cxnSp>
      <p:sp>
        <p:nvSpPr>
          <p:cNvPr id="12" name="Διάσημα 11"/>
          <p:cNvSpPr/>
          <p:nvPr/>
        </p:nvSpPr>
        <p:spPr>
          <a:xfrm>
            <a:off x="8664113" y="4988436"/>
            <a:ext cx="182880" cy="22860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gradFill>
            <a:gsLst>
              <a:gs pos="0">
                <a:srgbClr val="1389A6"/>
              </a:gs>
              <a:gs pos="100000">
                <a:srgbClr val="50B8DA"/>
              </a:gs>
            </a:gsLst>
            <a:lin ang="16200000"/>
          </a:gradFill>
          <a:ln w="3172" cap="flat">
            <a:solidFill>
              <a:srgbClr val="1E768C"/>
            </a:solidFill>
            <a:prstDash val="solid"/>
            <a:miter/>
          </a:ln>
          <a:effectLst>
            <a:outerShdw dist="25402" dir="5400000" algn="tl">
              <a:srgbClr val="000000">
                <a:alpha val="46000"/>
              </a:srgbClr>
            </a:outerShdw>
          </a:effectLst>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
        <p:nvSpPr>
          <p:cNvPr id="13" name="Διάσημα 12"/>
          <p:cNvSpPr/>
          <p:nvPr/>
        </p:nvSpPr>
        <p:spPr>
          <a:xfrm>
            <a:off x="8477695" y="4988436"/>
            <a:ext cx="182880" cy="22860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gradFill>
            <a:gsLst>
              <a:gs pos="0">
                <a:srgbClr val="1389A6"/>
              </a:gs>
              <a:gs pos="100000">
                <a:srgbClr val="50B8DA"/>
              </a:gs>
            </a:gsLst>
            <a:lin ang="16200000"/>
          </a:gradFill>
          <a:ln w="3172" cap="flat">
            <a:solidFill>
              <a:srgbClr val="1E768C"/>
            </a:solidFill>
            <a:prstDash val="solid"/>
            <a:miter/>
          </a:ln>
          <a:effectLst>
            <a:outerShdw dist="25402" dir="5400000" algn="tl">
              <a:srgbClr val="000000">
                <a:alpha val="46000"/>
              </a:srgbClr>
            </a:outerShdw>
          </a:effectLst>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spTree>
    <p:extLst>
      <p:ext uri="{BB962C8B-B14F-4D97-AF65-F5344CB8AC3E}">
        <p14:creationId xmlns:p14="http://schemas.microsoft.com/office/powerpoint/2010/main" val="1064938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Ελεύθερη σχεδίαση 12"/>
          <p:cNvSpPr/>
          <p:nvPr/>
        </p:nvSpPr>
        <p:spPr>
          <a:xfrm>
            <a:off x="499271" y="5944935"/>
            <a:ext cx="4940622" cy="921075"/>
          </a:xfrm>
          <a:custGeom>
            <a:avLst/>
            <a:gdLst>
              <a:gd name="f0" fmla="val 10800000"/>
              <a:gd name="f1" fmla="val 5400000"/>
              <a:gd name="f2" fmla="val 180"/>
              <a:gd name="f3" fmla="val w"/>
              <a:gd name="f4" fmla="val h"/>
              <a:gd name="f5" fmla="val 0"/>
              <a:gd name="f6" fmla="val 7485"/>
              <a:gd name="f7" fmla="val 337"/>
              <a:gd name="f8" fmla="val 2"/>
              <a:gd name="f9" fmla="val 5558"/>
              <a:gd name="f10" fmla="val 1"/>
              <a:gd name="f11" fmla="+- 0 0 -90"/>
              <a:gd name="f12" fmla="*/ f3 1 7485"/>
              <a:gd name="f13" fmla="*/ f4 1 337"/>
              <a:gd name="f14" fmla="+- f7 0 f5"/>
              <a:gd name="f15" fmla="+- f6 0 f5"/>
              <a:gd name="f16" fmla="*/ f11 f0 1"/>
              <a:gd name="f17" fmla="*/ f15 1 7485"/>
              <a:gd name="f18" fmla="*/ f14 1 337"/>
              <a:gd name="f19" fmla="*/ f16 1 f2"/>
              <a:gd name="f20" fmla="*/ 0 1 f17"/>
              <a:gd name="f21" fmla="*/ 0 1 f18"/>
              <a:gd name="f22" fmla="*/ 5760 1 f17"/>
              <a:gd name="f23" fmla="*/ 528 1 f18"/>
              <a:gd name="f24" fmla="*/ 48 1 f17"/>
              <a:gd name="f25" fmla="*/ 7485 1 f17"/>
              <a:gd name="f26" fmla="*/ 337 1 f18"/>
              <a:gd name="f27" fmla="+- f19 0 f1"/>
              <a:gd name="f28" fmla="*/ f20 f12 1"/>
              <a:gd name="f29" fmla="*/ f25 f12 1"/>
              <a:gd name="f30" fmla="*/ f26 f13 1"/>
              <a:gd name="f31" fmla="*/ f21 f13 1"/>
              <a:gd name="f32" fmla="*/ f22 f12 1"/>
              <a:gd name="f33" fmla="*/ f23 f13 1"/>
              <a:gd name="f34" fmla="*/ f24 f12 1"/>
            </a:gdLst>
            <a:ahLst/>
            <a:cxnLst>
              <a:cxn ang="3cd4">
                <a:pos x="hc" y="t"/>
              </a:cxn>
              <a:cxn ang="0">
                <a:pos x="r" y="vc"/>
              </a:cxn>
              <a:cxn ang="cd4">
                <a:pos x="hc" y="b"/>
              </a:cxn>
              <a:cxn ang="cd2">
                <a:pos x="l" y="vc"/>
              </a:cxn>
              <a:cxn ang="f27">
                <a:pos x="f28" y="f31"/>
              </a:cxn>
              <a:cxn ang="f27">
                <a:pos x="f32" y="f31"/>
              </a:cxn>
              <a:cxn ang="f27">
                <a:pos x="f32" y="f33"/>
              </a:cxn>
              <a:cxn ang="f27">
                <a:pos x="f34" y="f31"/>
              </a:cxn>
            </a:cxnLst>
            <a:rect l="f28" t="f31" r="f29" b="f30"/>
            <a:pathLst>
              <a:path w="7485" h="337">
                <a:moveTo>
                  <a:pt x="f5" y="f8"/>
                </a:moveTo>
                <a:lnTo>
                  <a:pt x="f6" y="f7"/>
                </a:lnTo>
                <a:lnTo>
                  <a:pt x="f9" y="f7"/>
                </a:lnTo>
                <a:lnTo>
                  <a:pt x="f10" y="f5"/>
                </a:lnTo>
              </a:path>
            </a:pathLst>
          </a:custGeom>
          <a:no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Lucida Sans Unicode"/>
            </a:endParaRPr>
          </a:p>
        </p:txBody>
      </p:sp>
      <p:sp>
        <p:nvSpPr>
          <p:cNvPr id="3" name="Ελεύθερη σχεδίαση 11"/>
          <p:cNvSpPr/>
          <p:nvPr/>
        </p:nvSpPr>
        <p:spPr>
          <a:xfrm>
            <a:off x="485720" y="5939009"/>
            <a:ext cx="3690454" cy="933446"/>
          </a:xfrm>
          <a:custGeom>
            <a:avLst/>
            <a:gdLst>
              <a:gd name="f0" fmla="val 10800000"/>
              <a:gd name="f1" fmla="val 5400000"/>
              <a:gd name="f2" fmla="val 180"/>
              <a:gd name="f3" fmla="val w"/>
              <a:gd name="f4" fmla="val h"/>
              <a:gd name="f5" fmla="val 0"/>
              <a:gd name="f6" fmla="val 5591"/>
              <a:gd name="f7" fmla="val 588"/>
              <a:gd name="f8" fmla="val 585"/>
              <a:gd name="f9" fmla="val 4415"/>
              <a:gd name="f10" fmla="val 12"/>
              <a:gd name="f11" fmla="val 4"/>
              <a:gd name="f12" fmla="+- 0 0 -90"/>
              <a:gd name="f13" fmla="*/ f3 1 5591"/>
              <a:gd name="f14" fmla="*/ f4 1 588"/>
              <a:gd name="f15" fmla="+- f7 0 f5"/>
              <a:gd name="f16" fmla="+- f6 0 f5"/>
              <a:gd name="f17" fmla="*/ f12 f0 1"/>
              <a:gd name="f18" fmla="*/ f16 1 5591"/>
              <a:gd name="f19" fmla="*/ f15 1 588"/>
              <a:gd name="f20" fmla="*/ f17 1 f2"/>
              <a:gd name="f21" fmla="*/ 0 1 f18"/>
              <a:gd name="f22" fmla="*/ 0 1 f19"/>
              <a:gd name="f23" fmla="*/ 5760 1 f18"/>
              <a:gd name="f24" fmla="*/ 528 1 f19"/>
              <a:gd name="f25" fmla="*/ 48 1 f18"/>
              <a:gd name="f26" fmla="*/ 5591 1 f18"/>
              <a:gd name="f27" fmla="*/ 588 1 f19"/>
              <a:gd name="f28" fmla="+- f20 0 f1"/>
              <a:gd name="f29" fmla="*/ f21 f13 1"/>
              <a:gd name="f30" fmla="*/ f26 f13 1"/>
              <a:gd name="f31" fmla="*/ f27 f14 1"/>
              <a:gd name="f32" fmla="*/ f22 f14 1"/>
              <a:gd name="f33" fmla="*/ f23 f13 1"/>
              <a:gd name="f34" fmla="*/ f24 f14 1"/>
              <a:gd name="f35" fmla="*/ f25 f13 1"/>
            </a:gdLst>
            <a:ahLst/>
            <a:cxnLst>
              <a:cxn ang="3cd4">
                <a:pos x="hc" y="t"/>
              </a:cxn>
              <a:cxn ang="0">
                <a:pos x="r" y="vc"/>
              </a:cxn>
              <a:cxn ang="cd4">
                <a:pos x="hc" y="b"/>
              </a:cxn>
              <a:cxn ang="cd2">
                <a:pos x="l" y="vc"/>
              </a:cxn>
              <a:cxn ang="f28">
                <a:pos x="f29" y="f32"/>
              </a:cxn>
              <a:cxn ang="f28">
                <a:pos x="f33" y="f32"/>
              </a:cxn>
              <a:cxn ang="f28">
                <a:pos x="f33" y="f34"/>
              </a:cxn>
              <a:cxn ang="f28">
                <a:pos x="f35" y="f32"/>
              </a:cxn>
            </a:cxnLst>
            <a:rect l="f29" t="f32" r="f30" b="f31"/>
            <a:pathLst>
              <a:path w="5591" h="588">
                <a:moveTo>
                  <a:pt x="f5" y="f5"/>
                </a:moveTo>
                <a:lnTo>
                  <a:pt x="f6" y="f8"/>
                </a:lnTo>
                <a:lnTo>
                  <a:pt x="f9" y="f7"/>
                </a:lnTo>
                <a:lnTo>
                  <a:pt x="f10" y="f11"/>
                </a:lnTo>
              </a:path>
            </a:pathLst>
          </a:custGeom>
          <a:no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Lucida Sans Unicode"/>
            </a:endParaRPr>
          </a:p>
        </p:txBody>
      </p:sp>
      <p:sp>
        <p:nvSpPr>
          <p:cNvPr id="4" name="Ορθογώνιο τρίγωνο 13"/>
          <p:cNvSpPr/>
          <p:nvPr/>
        </p:nvSpPr>
        <p:spPr>
          <a:xfrm>
            <a:off x="-6044" y="5791251"/>
            <a:ext cx="3402317" cy="1080866"/>
          </a:xfrm>
          <a:custGeom>
            <a:avLst/>
            <a:gdLst>
              <a:gd name="f0" fmla="val 10800000"/>
              <a:gd name="f1" fmla="val 5400000"/>
              <a:gd name="f2" fmla="val 180"/>
              <a:gd name="f3" fmla="val w"/>
              <a:gd name="f4" fmla="val h"/>
              <a:gd name="f5" fmla="val ss"/>
              <a:gd name="f6" fmla="val 0"/>
              <a:gd name="f7" fmla="+- 0 0 -360"/>
              <a:gd name="f8" fmla="+- 0 0 -180"/>
              <a:gd name="f9" fmla="+- 0 0 -90"/>
              <a:gd name="f10" fmla="abs f3"/>
              <a:gd name="f11" fmla="abs f4"/>
              <a:gd name="f12" fmla="abs f5"/>
              <a:gd name="f13" fmla="*/ f7 f0 1"/>
              <a:gd name="f14" fmla="*/ f8 f0 1"/>
              <a:gd name="f15" fmla="*/ f9 f0 1"/>
              <a:gd name="f16" fmla="?: f10 f3 1"/>
              <a:gd name="f17" fmla="?: f11 f4 1"/>
              <a:gd name="f18" fmla="?: f12 f5 1"/>
              <a:gd name="f19" fmla="*/ f13 1 f2"/>
              <a:gd name="f20" fmla="*/ f14 1 f2"/>
              <a:gd name="f21" fmla="*/ f15 1 f2"/>
              <a:gd name="f22" fmla="*/ f16 1 21600"/>
              <a:gd name="f23" fmla="*/ f17 1 21600"/>
              <a:gd name="f24" fmla="*/ 21600 f16 1"/>
              <a:gd name="f25" fmla="*/ 21600 f17 1"/>
              <a:gd name="f26" fmla="+- f19 0 f1"/>
              <a:gd name="f27" fmla="+- f20 0 f1"/>
              <a:gd name="f28" fmla="+- f21 0 f1"/>
              <a:gd name="f29" fmla="min f23 f22"/>
              <a:gd name="f30" fmla="*/ f24 1 f18"/>
              <a:gd name="f31" fmla="*/ f25 1 f18"/>
              <a:gd name="f32" fmla="val f30"/>
              <a:gd name="f33" fmla="val f31"/>
              <a:gd name="f34" fmla="*/ f6 f29 1"/>
              <a:gd name="f35" fmla="+- f33 0 f6"/>
              <a:gd name="f36" fmla="+- f32 0 f6"/>
              <a:gd name="f37" fmla="*/ f33 f29 1"/>
              <a:gd name="f38" fmla="*/ f32 f29 1"/>
              <a:gd name="f39" fmla="*/ f35 1 2"/>
              <a:gd name="f40" fmla="*/ f36 1 2"/>
              <a:gd name="f41" fmla="*/ f36 1 12"/>
              <a:gd name="f42" fmla="*/ f35 7 1"/>
              <a:gd name="f43" fmla="*/ f36 7 1"/>
              <a:gd name="f44" fmla="*/ f35 11 1"/>
              <a:gd name="f45" fmla="+- f6 f39 0"/>
              <a:gd name="f46" fmla="+- f6 f40 0"/>
              <a:gd name="f47" fmla="*/ f42 1 12"/>
              <a:gd name="f48" fmla="*/ f43 1 12"/>
              <a:gd name="f49" fmla="*/ f44 1 12"/>
              <a:gd name="f50" fmla="*/ f41 f29 1"/>
              <a:gd name="f51" fmla="*/ f47 f29 1"/>
              <a:gd name="f52" fmla="*/ f48 f29 1"/>
              <a:gd name="f53" fmla="*/ f49 f29 1"/>
              <a:gd name="f54" fmla="*/ f46 f29 1"/>
              <a:gd name="f55" fmla="*/ f45 f29 1"/>
            </a:gdLst>
            <a:ahLst/>
            <a:cxnLst>
              <a:cxn ang="3cd4">
                <a:pos x="hc" y="t"/>
              </a:cxn>
              <a:cxn ang="0">
                <a:pos x="r" y="vc"/>
              </a:cxn>
              <a:cxn ang="cd4">
                <a:pos x="hc" y="b"/>
              </a:cxn>
              <a:cxn ang="cd2">
                <a:pos x="l" y="vc"/>
              </a:cxn>
              <a:cxn ang="f26">
                <a:pos x="f34" y="f34"/>
              </a:cxn>
              <a:cxn ang="f27">
                <a:pos x="f34" y="f37"/>
              </a:cxn>
              <a:cxn ang="f27">
                <a:pos x="f38" y="f37"/>
              </a:cxn>
              <a:cxn ang="f28">
                <a:pos x="f54" y="f55"/>
              </a:cxn>
            </a:cxnLst>
            <a:rect l="f50" t="f51" r="f52" b="f53"/>
            <a:pathLst>
              <a:path>
                <a:moveTo>
                  <a:pt x="f34" y="f37"/>
                </a:moveTo>
                <a:lnTo>
                  <a:pt x="f34" y="f34"/>
                </a:lnTo>
                <a:lnTo>
                  <a:pt x="f38" y="f37"/>
                </a:lnTo>
                <a:close/>
              </a:path>
            </a:pathLst>
          </a:custGeom>
          <a:blipFill>
            <a:blip r:embed="rId13">
              <a:alphaModFix/>
            </a:blip>
            <a:stretch>
              <a:fillRect/>
            </a:stretch>
          </a:blip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Lucida Sans Unicode"/>
            </a:endParaRPr>
          </a:p>
        </p:txBody>
      </p:sp>
      <p:cxnSp>
        <p:nvCxnSpPr>
          <p:cNvPr id="5" name="Ευθεία γραμμή σύνδεσης 14"/>
          <p:cNvCxnSpPr/>
          <p:nvPr/>
        </p:nvCxnSpPr>
        <p:spPr>
          <a:xfrm>
            <a:off x="-9235" y="5787740"/>
            <a:ext cx="3405508" cy="1084378"/>
          </a:xfrm>
          <a:prstGeom prst="straightConnector1">
            <a:avLst/>
          </a:prstGeom>
          <a:noFill/>
          <a:ln w="12060" cap="flat">
            <a:solidFill>
              <a:srgbClr val="156D83"/>
            </a:solidFill>
            <a:prstDash val="solid"/>
            <a:miter/>
          </a:ln>
        </p:spPr>
      </p:cxnSp>
      <p:sp>
        <p:nvSpPr>
          <p:cNvPr id="6" name="Θέση τίτλου 8"/>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0" compatLnSpc="1">
            <a:noAutofit/>
          </a:bodyPr>
          <a:lstStyle/>
          <a:p>
            <a:pPr lvl="0"/>
            <a:r>
              <a:rPr lang="el-GR"/>
              <a:t>Στυλ κύριου τίτλου</a:t>
            </a:r>
            <a:endParaRPr lang="en-US"/>
          </a:p>
        </p:txBody>
      </p:sp>
      <p:sp>
        <p:nvSpPr>
          <p:cNvPr id="7" name="Θέση κειμένου 29"/>
          <p:cNvSpPr txBox="1">
            <a:spLocks noGrp="1"/>
          </p:cNvSpPr>
          <p:nvPr>
            <p:ph type="body" idx="1"/>
          </p:nvPr>
        </p:nvSpPr>
        <p:spPr>
          <a:xfrm>
            <a:off x="457200" y="1481328"/>
            <a:ext cx="8229600" cy="4525959"/>
          </a:xfrm>
          <a:prstGeom prst="rect">
            <a:avLst/>
          </a:prstGeom>
          <a:noFill/>
          <a:ln>
            <a:noFill/>
          </a:ln>
        </p:spPr>
        <p:txBody>
          <a:bodyPr vert="horz" wrap="square" lIns="91440" tIns="45720" rIns="91440" bIns="45720" anchor="t" anchorCtr="0" compatLnSpc="1">
            <a:no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8" name="Θέση ημερομηνίας 9"/>
          <p:cNvSpPr txBox="1">
            <a:spLocks noGrp="1"/>
          </p:cNvSpPr>
          <p:nvPr>
            <p:ph type="dt" sz="half" idx="2"/>
          </p:nvPr>
        </p:nvSpPr>
        <p:spPr>
          <a:xfrm>
            <a:off x="6727030" y="6407941"/>
            <a:ext cx="1920240" cy="365760"/>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000" b="0" i="0" u="none" strike="noStrike" kern="1200" cap="none" spc="0" baseline="0">
                <a:solidFill>
                  <a:srgbClr val="000000"/>
                </a:solidFill>
                <a:uFillTx/>
                <a:latin typeface="Lucida Sans Unicode"/>
              </a:defRPr>
            </a:lvl1pPr>
          </a:lstStyle>
          <a:p>
            <a:pPr lvl="0"/>
            <a:fld id="{A6A11374-A3F5-44D1-AA39-445E6442ACE2}" type="datetime1">
              <a:rPr lang="en-US"/>
              <a:pPr lvl="0"/>
              <a:t>29/9/17</a:t>
            </a:fld>
            <a:endParaRPr lang="en-US"/>
          </a:p>
        </p:txBody>
      </p:sp>
      <p:sp>
        <p:nvSpPr>
          <p:cNvPr id="9" name="Θέση υποσέλιδου 21"/>
          <p:cNvSpPr txBox="1">
            <a:spLocks noGrp="1"/>
          </p:cNvSpPr>
          <p:nvPr>
            <p:ph type="ftr" sz="quarter" idx="3"/>
          </p:nvPr>
        </p:nvSpPr>
        <p:spPr>
          <a:xfrm>
            <a:off x="4380067" y="6407941"/>
            <a:ext cx="2350684" cy="365129"/>
          </a:xfrm>
          <a:prstGeom prst="rect">
            <a:avLst/>
          </a:prstGeom>
          <a:noFill/>
          <a:ln>
            <a:noFill/>
          </a:ln>
        </p:spPr>
        <p:txBody>
          <a:bodyPr vert="horz" wrap="square" lIns="91440" tIns="45720" rIns="91440" bIns="45720" anchor="b" anchorCtr="1" compatLnSpc="1">
            <a:noAutofit/>
          </a:bodyPr>
          <a:lstStyle>
            <a:lvl1pPr marL="0" marR="0" lvl="0" indent="0" algn="ctr" defTabSz="914400" rtl="0" fontAlgn="auto" hangingPunct="1">
              <a:lnSpc>
                <a:spcPct val="100000"/>
              </a:lnSpc>
              <a:spcBef>
                <a:spcPts val="0"/>
              </a:spcBef>
              <a:spcAft>
                <a:spcPts val="0"/>
              </a:spcAft>
              <a:buNone/>
              <a:tabLst/>
              <a:defRPr lang="en-US" sz="1000" b="0" i="0" u="none" strike="noStrike" kern="1200" cap="none" spc="0" baseline="0">
                <a:solidFill>
                  <a:srgbClr val="313131"/>
                </a:solidFill>
                <a:uFillTx/>
                <a:latin typeface="Lucida Sans Unicode"/>
              </a:defRPr>
            </a:lvl1pPr>
          </a:lstStyle>
          <a:p>
            <a:pPr lvl="0"/>
            <a:endParaRPr lang="en-US"/>
          </a:p>
        </p:txBody>
      </p:sp>
      <p:sp>
        <p:nvSpPr>
          <p:cNvPr id="10" name="Θέση αριθμού διαφάνειας 17"/>
          <p:cNvSpPr txBox="1">
            <a:spLocks noGrp="1"/>
          </p:cNvSpPr>
          <p:nvPr>
            <p:ph type="sldNum" sz="quarter" idx="4"/>
          </p:nvPr>
        </p:nvSpPr>
        <p:spPr>
          <a:xfrm>
            <a:off x="8647270" y="6407941"/>
            <a:ext cx="365760" cy="365129"/>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000" b="0" i="0" u="none" strike="noStrike" kern="1200" cap="none" spc="0" baseline="0">
                <a:solidFill>
                  <a:srgbClr val="000000"/>
                </a:solidFill>
                <a:uFillTx/>
                <a:latin typeface="Lucida Sans Unicode"/>
              </a:defRPr>
            </a:lvl1pPr>
          </a:lstStyle>
          <a:p>
            <a:pPr lvl="0"/>
            <a:fld id="{6289D5F6-9D3E-4506-B6C2-EB2BD8D18F8A}"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914400" rtl="0" fontAlgn="auto" hangingPunct="1">
        <a:lnSpc>
          <a:spcPct val="100000"/>
        </a:lnSpc>
        <a:spcBef>
          <a:spcPts val="0"/>
        </a:spcBef>
        <a:spcAft>
          <a:spcPts val="0"/>
        </a:spcAft>
        <a:buNone/>
        <a:tabLst/>
        <a:defRPr lang="el-GR" sz="4100" b="1" i="0" u="none" strike="noStrike" kern="1200" cap="none" spc="0" baseline="0">
          <a:solidFill>
            <a:srgbClr val="464646"/>
          </a:solidFill>
          <a:effectLst>
            <a:outerShdw dist="25402" dir="5400000">
              <a:srgbClr val="000000"/>
            </a:outerShdw>
          </a:effectLst>
          <a:uFillTx/>
          <a:latin typeface="Lucida Sans Unicode"/>
        </a:defRPr>
      </a:lvl1pPr>
    </p:titleStyle>
    <p:bodyStyle>
      <a:lvl1pPr marL="365760" marR="0" lvl="0" indent="-256032" algn="l" defTabSz="914400" rtl="0" fontAlgn="auto" hangingPunct="1">
        <a:lnSpc>
          <a:spcPct val="100000"/>
        </a:lnSpc>
        <a:spcBef>
          <a:spcPts val="400"/>
        </a:spcBef>
        <a:spcAft>
          <a:spcPts val="0"/>
        </a:spcAft>
        <a:buClr>
          <a:srgbClr val="2DA2BF"/>
        </a:buClr>
        <a:buSzPct val="68000"/>
        <a:buFont typeface="Wingdings 3"/>
        <a:buChar char=""/>
        <a:tabLst/>
        <a:defRPr lang="el-GR" sz="2700" b="0" i="0" u="none" strike="noStrike" kern="1200" cap="none" spc="0" baseline="0">
          <a:solidFill>
            <a:srgbClr val="000000"/>
          </a:solidFill>
          <a:uFillTx/>
          <a:latin typeface="Lucida Sans Unicode"/>
        </a:defRPr>
      </a:lvl1pPr>
      <a:lvl2pPr marL="621792" marR="0" lvl="1" indent="-228600" algn="l" defTabSz="914400" rtl="0" fontAlgn="auto" hangingPunct="1">
        <a:lnSpc>
          <a:spcPct val="100000"/>
        </a:lnSpc>
        <a:spcBef>
          <a:spcPts val="325"/>
        </a:spcBef>
        <a:spcAft>
          <a:spcPts val="0"/>
        </a:spcAft>
        <a:buClr>
          <a:srgbClr val="2DA2BF"/>
        </a:buClr>
        <a:buSzPct val="100000"/>
        <a:buFont typeface="Verdana"/>
        <a:buChar char="◦"/>
        <a:tabLst/>
        <a:defRPr lang="el-GR" sz="2300" b="0" i="0" u="none" strike="noStrike" kern="1200" cap="none" spc="0" baseline="0">
          <a:solidFill>
            <a:srgbClr val="000000"/>
          </a:solidFill>
          <a:uFillTx/>
          <a:latin typeface="Lucida Sans Unicode"/>
        </a:defRPr>
      </a:lvl2pPr>
      <a:lvl3pPr marL="859536" marR="0" lvl="2" indent="-228600" algn="l" defTabSz="914400" rtl="0" fontAlgn="auto" hangingPunct="1">
        <a:lnSpc>
          <a:spcPct val="100000"/>
        </a:lnSpc>
        <a:spcBef>
          <a:spcPts val="350"/>
        </a:spcBef>
        <a:spcAft>
          <a:spcPts val="0"/>
        </a:spcAft>
        <a:buClr>
          <a:srgbClr val="DA1F28"/>
        </a:buClr>
        <a:buSzPct val="100000"/>
        <a:buFont typeface="Wingdings 2"/>
        <a:buChar char=""/>
        <a:tabLst/>
        <a:defRPr lang="el-GR" sz="2100" b="0" i="0" u="none" strike="noStrike" kern="1200" cap="none" spc="0" baseline="0">
          <a:solidFill>
            <a:srgbClr val="000000"/>
          </a:solidFill>
          <a:uFillTx/>
          <a:latin typeface="Lucida Sans Unicode"/>
        </a:defRPr>
      </a:lvl3pPr>
      <a:lvl4pPr marL="1143000" marR="0" lvl="3" indent="-228600" algn="l" defTabSz="914400" rtl="0" fontAlgn="auto" hangingPunct="1">
        <a:lnSpc>
          <a:spcPct val="100000"/>
        </a:lnSpc>
        <a:spcBef>
          <a:spcPts val="350"/>
        </a:spcBef>
        <a:spcAft>
          <a:spcPts val="0"/>
        </a:spcAft>
        <a:buClr>
          <a:srgbClr val="DA1F28"/>
        </a:buClr>
        <a:buSzPct val="100000"/>
        <a:buFont typeface="Wingdings 2"/>
        <a:buChar char=""/>
        <a:tabLst/>
        <a:defRPr lang="el-GR" sz="1900" b="0" i="0" u="none" strike="noStrike" kern="1200" cap="none" spc="0" baseline="0">
          <a:solidFill>
            <a:srgbClr val="000000"/>
          </a:solidFill>
          <a:uFillTx/>
          <a:latin typeface="Lucida Sans Unicode"/>
        </a:defRPr>
      </a:lvl4pPr>
      <a:lvl5pPr marL="1371600" marR="0" lvl="4" indent="-228600" algn="l" defTabSz="914400" rtl="0" fontAlgn="auto" hangingPunct="1">
        <a:lnSpc>
          <a:spcPct val="100000"/>
        </a:lnSpc>
        <a:spcBef>
          <a:spcPts val="350"/>
        </a:spcBef>
        <a:spcAft>
          <a:spcPts val="0"/>
        </a:spcAft>
        <a:buClr>
          <a:srgbClr val="DA1F28"/>
        </a:buClr>
        <a:buSzPct val="100000"/>
        <a:buFont typeface="Wingdings 2"/>
        <a:buChar char=""/>
        <a:tabLst/>
        <a:defRPr lang="el-GR" sz="1800" b="0" i="0" u="none" strike="noStrike" kern="1200" cap="none" spc="0" baseline="0">
          <a:solidFill>
            <a:srgbClr val="000000"/>
          </a:solidFill>
          <a:uFillTx/>
          <a:latin typeface="Lucida Sans Unicod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Τίτλος 1"/>
          <p:cNvSpPr txBox="1">
            <a:spLocks noGrp="1"/>
          </p:cNvSpPr>
          <p:nvPr>
            <p:ph type="ctrTitle"/>
          </p:nvPr>
        </p:nvSpPr>
        <p:spPr>
          <a:xfrm>
            <a:off x="1278294" y="1614199"/>
            <a:ext cx="7581939" cy="3534073"/>
          </a:xfrm>
        </p:spPr>
        <p:txBody>
          <a:bodyPr/>
          <a:lstStyle/>
          <a:p>
            <a:pPr marL="914400" marR="134617" lvl="0" algn="l">
              <a:lnSpc>
                <a:spcPct val="150000"/>
              </a:lnSpc>
              <a:spcBef>
                <a:spcPts val="600"/>
              </a:spcBef>
              <a:spcAft>
                <a:spcPts val="600"/>
              </a:spcAft>
            </a:pPr>
            <a:r>
              <a:rPr lang="el-GR" sz="2800" spc="100">
                <a:solidFill>
                  <a:srgbClr val="0070C0"/>
                </a:solidFill>
                <a:latin typeface="Times New Roman"/>
              </a:rPr>
              <a:t>ΕΜΕΟΔ</a:t>
            </a:r>
            <a:r>
              <a:rPr lang="el-GR" sz="1800" spc="100">
                <a:latin typeface="Times New Roman"/>
              </a:rPr>
              <a:t/>
            </a:r>
            <a:br>
              <a:rPr lang="el-GR" sz="1800" spc="100">
                <a:latin typeface="Times New Roman"/>
              </a:rPr>
            </a:br>
            <a:r>
              <a:rPr lang="el-GR" sz="1800" spc="100">
                <a:latin typeface="Times New Roman"/>
              </a:rPr>
              <a:t>Νομικά προβλήματα των διαδικτυακών συναλλαγών</a:t>
            </a:r>
            <a:br>
              <a:rPr lang="el-GR" sz="1800" spc="100">
                <a:latin typeface="Times New Roman"/>
              </a:rPr>
            </a:br>
            <a:r>
              <a:rPr lang="el-GR" sz="1800" spc="100">
                <a:latin typeface="Times New Roman"/>
              </a:rPr>
              <a:t>Ναύπλιο, 6-7 Οκτωβρίου 2017</a:t>
            </a:r>
            <a:br>
              <a:rPr lang="el-GR" sz="1800" spc="100">
                <a:latin typeface="Times New Roman"/>
              </a:rPr>
            </a:br>
            <a:r>
              <a:rPr lang="el-GR" sz="1800" spc="100">
                <a:latin typeface="Times New Roman"/>
              </a:rPr>
              <a:t/>
            </a:r>
            <a:br>
              <a:rPr lang="el-GR" sz="1800" spc="100">
                <a:latin typeface="Times New Roman"/>
              </a:rPr>
            </a:br>
            <a:r>
              <a:rPr lang="el-GR" sz="2400" spc="100">
                <a:solidFill>
                  <a:srgbClr val="0070C0"/>
                </a:solidFill>
                <a:latin typeface="Times New Roman"/>
              </a:rPr>
              <a:t>Η εφαρμογή του άρ. 64Α ν. 2121/93 έναντι παρόχων διαδικτυακών υπηρεσιών</a:t>
            </a:r>
            <a:br>
              <a:rPr lang="el-GR" sz="2400" spc="100">
                <a:solidFill>
                  <a:srgbClr val="0070C0"/>
                </a:solidFill>
                <a:latin typeface="Times New Roman"/>
              </a:rPr>
            </a:br>
            <a:r>
              <a:rPr lang="el-GR" sz="3200">
                <a:solidFill>
                  <a:srgbClr val="00B050"/>
                </a:solidFill>
                <a:latin typeface="Times New Roman"/>
              </a:rPr>
              <a:t/>
            </a:r>
            <a:br>
              <a:rPr lang="el-GR" sz="3200">
                <a:solidFill>
                  <a:srgbClr val="00B050"/>
                </a:solidFill>
                <a:latin typeface="Times New Roman"/>
              </a:rPr>
            </a:br>
            <a:endParaRPr lang="el-GR" sz="4000">
              <a:solidFill>
                <a:srgbClr val="00B050"/>
              </a:solidFill>
            </a:endParaRPr>
          </a:p>
        </p:txBody>
      </p:sp>
      <p:sp>
        <p:nvSpPr>
          <p:cNvPr id="3" name="Υπότιτλος 2"/>
          <p:cNvSpPr txBox="1">
            <a:spLocks noGrp="1"/>
          </p:cNvSpPr>
          <p:nvPr>
            <p:ph type="subTitle" idx="1"/>
          </p:nvPr>
        </p:nvSpPr>
        <p:spPr>
          <a:xfrm>
            <a:off x="4603848" y="3767337"/>
            <a:ext cx="4464493" cy="2520278"/>
          </a:xfrm>
        </p:spPr>
        <p:txBody>
          <a:bodyPr/>
          <a:lstStyle/>
          <a:p>
            <a:pPr marL="914400" marR="134617" lvl="0" algn="just">
              <a:lnSpc>
                <a:spcPct val="130000"/>
              </a:lnSpc>
              <a:spcBef>
                <a:spcPts val="600"/>
              </a:spcBef>
              <a:spcAft>
                <a:spcPts val="600"/>
              </a:spcAft>
            </a:pPr>
            <a:r>
              <a:rPr lang="el-GR" sz="1400" b="1" spc="100">
                <a:solidFill>
                  <a:srgbClr val="000000"/>
                </a:solidFill>
                <a:latin typeface="Times New Roman"/>
              </a:rPr>
              <a:t>Αριστέα Σινανιώτη-Μαρούδη</a:t>
            </a:r>
            <a:endParaRPr lang="el-GR" sz="1400" b="1">
              <a:solidFill>
                <a:srgbClr val="000000"/>
              </a:solidFill>
              <a:latin typeface="Times New Roman"/>
            </a:endParaRPr>
          </a:p>
          <a:p>
            <a:pPr marL="914400" marR="134617" lvl="0" algn="just">
              <a:lnSpc>
                <a:spcPct val="130000"/>
              </a:lnSpc>
              <a:spcBef>
                <a:spcPts val="600"/>
              </a:spcBef>
              <a:spcAft>
                <a:spcPts val="600"/>
              </a:spcAft>
            </a:pPr>
            <a:r>
              <a:rPr lang="el-GR" sz="1400" b="1" spc="100">
                <a:solidFill>
                  <a:srgbClr val="000000"/>
                </a:solidFill>
                <a:latin typeface="Times New Roman"/>
              </a:rPr>
              <a:t>Καθηγήτρια Εμπορικού Δικαίου</a:t>
            </a:r>
            <a:endParaRPr lang="el-GR" sz="1400" b="1">
              <a:solidFill>
                <a:srgbClr val="000000"/>
              </a:solidFill>
              <a:latin typeface="Times New Roman"/>
            </a:endParaRPr>
          </a:p>
          <a:p>
            <a:pPr marL="914400" marR="134617" lvl="0" algn="just">
              <a:lnSpc>
                <a:spcPct val="130000"/>
              </a:lnSpc>
              <a:spcBef>
                <a:spcPts val="600"/>
              </a:spcBef>
              <a:spcAft>
                <a:spcPts val="600"/>
              </a:spcAft>
            </a:pPr>
            <a:r>
              <a:rPr lang="el-GR" sz="1400" b="1" spc="100">
                <a:solidFill>
                  <a:srgbClr val="000000"/>
                </a:solidFill>
                <a:latin typeface="Times New Roman"/>
              </a:rPr>
              <a:t>Πανεπιστημίου Πειραιώς</a:t>
            </a:r>
            <a:endParaRPr lang="el-GR" sz="1400" b="1">
              <a:solidFill>
                <a:srgbClr val="000000"/>
              </a:solidFill>
              <a:latin typeface="Times New Roman"/>
            </a:endParaRPr>
          </a:p>
          <a:p>
            <a:pPr lvl="0">
              <a:lnSpc>
                <a:spcPct val="80000"/>
              </a:lnSpc>
            </a:pPr>
            <a:endParaRPr lang="el-GR" sz="21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p:txBody>
          <a:bodyPr/>
          <a:lstStyle/>
          <a:p>
            <a:pPr lvl="0" algn="just"/>
            <a:r>
              <a:rPr lang="el-GR" sz="2400" b="1" spc="100">
                <a:latin typeface="Times New Roman"/>
              </a:rPr>
              <a:t> </a:t>
            </a:r>
            <a:r>
              <a:rPr lang="el-GR" sz="1800" spc="100">
                <a:latin typeface="Times New Roman"/>
              </a:rPr>
              <a:t>β</a:t>
            </a:r>
            <a:r>
              <a:rPr lang="el-GR" sz="1800" b="1" spc="100">
                <a:latin typeface="Times New Roman"/>
              </a:rPr>
              <a:t>. </a:t>
            </a:r>
            <a:r>
              <a:rPr lang="el-GR" sz="1800" spc="100">
                <a:latin typeface="Times New Roman"/>
              </a:rPr>
              <a:t>Η κρίση του Δικαστηρίου</a:t>
            </a:r>
          </a:p>
          <a:p>
            <a:pPr lvl="0" algn="just">
              <a:buFont typeface="Wingdings" pitchFamily="2"/>
              <a:buChar char="q"/>
            </a:pPr>
            <a:r>
              <a:rPr lang="el-GR" sz="1800" spc="100">
                <a:latin typeface="Times New Roman"/>
              </a:rPr>
              <a:t>Η έννοια του κατ’ άρθρον 64</a:t>
            </a:r>
            <a:r>
              <a:rPr lang="el-GR" sz="1800" spc="100" baseline="30000">
                <a:latin typeface="Times New Roman"/>
              </a:rPr>
              <a:t>Α</a:t>
            </a:r>
            <a:r>
              <a:rPr lang="el-GR" sz="1800" spc="100">
                <a:latin typeface="Times New Roman"/>
              </a:rPr>
              <a:t> ν. 2121/1993 διαμεσολαβητή</a:t>
            </a:r>
          </a:p>
          <a:p>
            <a:pPr lvl="0" algn="just"/>
            <a:r>
              <a:rPr lang="el-GR" sz="1800" spc="100">
                <a:latin typeface="Times New Roman"/>
              </a:rPr>
              <a:t> Ο φορέας παροχής πρόσβασης που παρέχει στους χρήστες απλή πρόσβαση στο διαδίκτυο εμπίπτει στην έννοια του διαμεσολαβητή κατά τη διάταξη του άρθρου 8 § 3 της Οδηγίας 2001/29.</a:t>
            </a:r>
          </a:p>
          <a:p>
            <a:pPr lvl="0" algn="just"/>
            <a:r>
              <a:rPr lang="el-GR" sz="1800" spc="100">
                <a:latin typeface="Times New Roman"/>
              </a:rPr>
              <a:t>Αντίθετη ερμηνεία θα αντέκειτο στους σκοπούς της Οδηγίας.</a:t>
            </a:r>
            <a:endParaRPr lang="el-GR" sz="1800"/>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endParaRPr lang="el-GR" sz="40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457200" y="1481328"/>
            <a:ext cx="8291267" cy="5188031"/>
          </a:xfrm>
        </p:spPr>
        <p:txBody>
          <a:bodyPr/>
          <a:lstStyle/>
          <a:p>
            <a:pPr lvl="0" algn="just"/>
            <a:r>
              <a:rPr lang="el-GR" sz="2000" b="1" spc="100">
                <a:latin typeface="Times New Roman"/>
              </a:rPr>
              <a:t> </a:t>
            </a:r>
            <a:r>
              <a:rPr lang="el-GR" sz="1800" spc="100">
                <a:latin typeface="Times New Roman"/>
              </a:rPr>
              <a:t>β</a:t>
            </a:r>
            <a:r>
              <a:rPr lang="el-GR" sz="1800" b="1" spc="100">
                <a:latin typeface="Times New Roman"/>
              </a:rPr>
              <a:t>. </a:t>
            </a:r>
            <a:r>
              <a:rPr lang="el-GR" sz="1800" spc="100">
                <a:latin typeface="Times New Roman"/>
              </a:rPr>
              <a:t>Η κρίση του Δικαστηρίου</a:t>
            </a:r>
          </a:p>
          <a:p>
            <a:pPr lvl="0" algn="just"/>
            <a:r>
              <a:rPr lang="el-GR" sz="1800" spc="100">
                <a:latin typeface="Times New Roman"/>
              </a:rPr>
              <a:t>Το Δικαστήριο εξέτασε: </a:t>
            </a:r>
          </a:p>
          <a:p>
            <a:pPr lvl="0" algn="just">
              <a:buFont typeface="Wingdings" pitchFamily="2"/>
              <a:buChar char="v"/>
            </a:pPr>
            <a:r>
              <a:rPr lang="el-GR" sz="1800" spc="100">
                <a:latin typeface="Times New Roman"/>
              </a:rPr>
              <a:t>το </a:t>
            </a:r>
            <a:r>
              <a:rPr lang="el-GR" sz="1800" b="1" spc="100">
                <a:latin typeface="Times New Roman"/>
              </a:rPr>
              <a:t>εφικτό, τη διαδικασία και το κόστος </a:t>
            </a:r>
            <a:r>
              <a:rPr lang="el-GR" sz="1800" spc="100">
                <a:latin typeface="Times New Roman"/>
              </a:rPr>
              <a:t>της διακοπής πρόσβασης των συνδρομητών στη συγκεκριμένη διεύθυνση διαδικτύου (IP address),</a:t>
            </a:r>
          </a:p>
          <a:p>
            <a:pPr lvl="0" algn="just">
              <a:buFont typeface="Wingdings" pitchFamily="2"/>
              <a:buChar char="v"/>
            </a:pPr>
            <a:r>
              <a:rPr lang="el-GR" sz="1800" spc="100">
                <a:latin typeface="Times New Roman"/>
              </a:rPr>
              <a:t>την </a:t>
            </a:r>
            <a:r>
              <a:rPr lang="el-GR" sz="1800" b="1" spc="100">
                <a:latin typeface="Times New Roman"/>
              </a:rPr>
              <a:t>αποτελεσματικότητα</a:t>
            </a:r>
            <a:r>
              <a:rPr lang="el-GR" sz="1800" spc="100">
                <a:latin typeface="Times New Roman"/>
              </a:rPr>
              <a:t> του μέτρου και τις επιπτώσεις του στην εν γένει παροχή των υπηρεσιών των παρόχων, </a:t>
            </a:r>
          </a:p>
          <a:p>
            <a:pPr lvl="0" algn="just">
              <a:buFont typeface="Wingdings" pitchFamily="2"/>
              <a:buChar char="v"/>
            </a:pPr>
            <a:r>
              <a:rPr lang="el-GR" sz="1800" spc="100">
                <a:latin typeface="Times New Roman"/>
              </a:rPr>
              <a:t>σε τρόπο ώστε να πληροί τις προϋποθέσεις της </a:t>
            </a:r>
            <a:r>
              <a:rPr lang="el-GR" sz="1800" b="1" spc="100">
                <a:latin typeface="Times New Roman"/>
              </a:rPr>
              <a:t>αρχής της αναλογικότητας.</a:t>
            </a:r>
          </a:p>
          <a:p>
            <a:pPr lvl="0" algn="just">
              <a:lnSpc>
                <a:spcPct val="150000"/>
              </a:lnSpc>
              <a:buFont typeface="Wingdings" pitchFamily="2"/>
              <a:buChar char="v"/>
            </a:pPr>
            <a:r>
              <a:rPr lang="el-GR" sz="1800">
                <a:latin typeface="Times New Roman" pitchFamily="18"/>
                <a:cs typeface="Times New Roman" pitchFamily="18"/>
              </a:rPr>
              <a:t>Το Δικαστήριο έκρινε ότι η χρήση των διατασσομένων τεχνικών για τη διακοπή πρόσβασης σε μια διεύθυνση διαδικτύου δεν θα έχει αρνητικές επιπτώσεις στην επίδοση των υπόλοιπων υπηρεσιών πρόσβασης στο διαδίκτυο</a:t>
            </a:r>
            <a:r>
              <a:rPr lang="el-GR" sz="1600">
                <a:latin typeface="Times New Roman" pitchFamily="18"/>
                <a:cs typeface="Times New Roman" pitchFamily="18"/>
              </a:rPr>
              <a:t>.</a:t>
            </a:r>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endParaRPr lang="el-GR" sz="40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395532" y="1481328"/>
            <a:ext cx="8291267" cy="4827995"/>
          </a:xfrm>
        </p:spPr>
        <p:txBody>
          <a:bodyPr/>
          <a:lstStyle/>
          <a:p>
            <a:pPr lvl="0" algn="just">
              <a:buFont typeface="Wingdings" pitchFamily="2"/>
              <a:buChar char="Ø"/>
            </a:pPr>
            <a:r>
              <a:rPr lang="el-GR" sz="1800" spc="100">
                <a:latin typeface="Times New Roman"/>
              </a:rPr>
              <a:t>β</a:t>
            </a:r>
            <a:r>
              <a:rPr lang="el-GR" sz="1800" b="1" spc="100">
                <a:latin typeface="Times New Roman"/>
              </a:rPr>
              <a:t>. </a:t>
            </a:r>
            <a:r>
              <a:rPr lang="el-GR" sz="1800" spc="100">
                <a:latin typeface="Times New Roman"/>
              </a:rPr>
              <a:t>Η κρίση του Δικαστηρίου</a:t>
            </a:r>
          </a:p>
          <a:p>
            <a:pPr lvl="0">
              <a:buFont typeface="Wingdings" pitchFamily="2"/>
              <a:buChar char="Ø"/>
            </a:pPr>
            <a:r>
              <a:rPr lang="el-GR" sz="1800" b="1">
                <a:latin typeface="Times New Roman" pitchFamily="18"/>
                <a:cs typeface="Times New Roman" pitchFamily="18"/>
              </a:rPr>
              <a:t>Αρχή της αναλογικότητας</a:t>
            </a:r>
          </a:p>
          <a:p>
            <a:pPr lvl="0">
              <a:buFont typeface="Wingdings" pitchFamily="2"/>
              <a:buChar char="Ø"/>
            </a:pPr>
            <a:r>
              <a:rPr lang="el-GR" sz="1800">
                <a:latin typeface="Times New Roman" pitchFamily="18"/>
                <a:cs typeface="Times New Roman" pitchFamily="18"/>
              </a:rPr>
              <a:t>Τα αιτούμενα μέτρα κρίθηκαν:</a:t>
            </a:r>
          </a:p>
          <a:p>
            <a:pPr lvl="0">
              <a:buFont typeface="Wingdings" pitchFamily="2"/>
              <a:buChar char="v"/>
            </a:pPr>
            <a:r>
              <a:rPr lang="el-GR" sz="1800">
                <a:latin typeface="Times New Roman" pitchFamily="18"/>
                <a:cs typeface="Times New Roman" pitchFamily="18"/>
              </a:rPr>
              <a:t>Κατάλληλα,</a:t>
            </a:r>
          </a:p>
          <a:p>
            <a:pPr lvl="0">
              <a:buFont typeface="Wingdings" pitchFamily="2"/>
              <a:buChar char="v"/>
            </a:pPr>
            <a:r>
              <a:rPr lang="el-GR" sz="1800">
                <a:latin typeface="Times New Roman" pitchFamily="18"/>
                <a:cs typeface="Times New Roman" pitchFamily="18"/>
              </a:rPr>
              <a:t>Αναλογικά υπό στενή έννοια,</a:t>
            </a:r>
          </a:p>
          <a:p>
            <a:pPr lvl="0">
              <a:buFont typeface="Wingdings" pitchFamily="2"/>
              <a:buChar char="v"/>
            </a:pPr>
            <a:r>
              <a:rPr lang="el-GR" sz="1800">
                <a:latin typeface="Times New Roman" pitchFamily="18"/>
                <a:cs typeface="Times New Roman" pitchFamily="18"/>
              </a:rPr>
              <a:t>Πρόσφορα.</a:t>
            </a:r>
          </a:p>
          <a:p>
            <a:pPr lvl="0">
              <a:buFont typeface="Wingdings" pitchFamily="2"/>
              <a:buChar char="Ø"/>
            </a:pPr>
            <a:r>
              <a:rPr lang="el-GR" sz="1800" b="1">
                <a:latin typeface="Times New Roman" pitchFamily="18"/>
                <a:cs typeface="Times New Roman" pitchFamily="18"/>
              </a:rPr>
              <a:t>Παθητικός</a:t>
            </a:r>
            <a:r>
              <a:rPr lang="el-GR" sz="1800">
                <a:latin typeface="Times New Roman" pitchFamily="18"/>
                <a:cs typeface="Times New Roman" pitchFamily="18"/>
              </a:rPr>
              <a:t> έλεγχος της κίνησης στο διαδίκτυο, καθώς εφαρμόζεται με ομοιόμορφο τρόπο επί όλων των αιτημάτων σύνδεσης στο διαδίκτυο για τις επίδικες ιστοσελίδες</a:t>
            </a:r>
          </a:p>
          <a:p>
            <a:pPr lvl="0">
              <a:buFont typeface="Wingdings" pitchFamily="2"/>
              <a:buChar char="Ø"/>
            </a:pPr>
            <a:r>
              <a:rPr lang="el-GR" sz="1800" b="1">
                <a:latin typeface="Times New Roman" pitchFamily="18"/>
                <a:cs typeface="Times New Roman" pitchFamily="18"/>
              </a:rPr>
              <a:t>Προστασία</a:t>
            </a:r>
            <a:r>
              <a:rPr lang="el-GR" sz="1800">
                <a:latin typeface="Times New Roman" pitchFamily="18"/>
                <a:cs typeface="Times New Roman" pitchFamily="18"/>
              </a:rPr>
              <a:t>  των προσωπικών δεδομένων των χρηστών</a:t>
            </a:r>
            <a:r>
              <a:rPr lang="en-US" sz="1800">
                <a:latin typeface="Times New Roman" pitchFamily="18"/>
                <a:cs typeface="Times New Roman" pitchFamily="18"/>
              </a:rPr>
              <a:t>.</a:t>
            </a:r>
            <a:endParaRPr lang="el-GR" sz="1800">
              <a:latin typeface="Times New Roman" pitchFamily="18"/>
              <a:cs typeface="Times New Roman" pitchFamily="18"/>
            </a:endParaRPr>
          </a:p>
          <a:p>
            <a:pPr lvl="0">
              <a:buFont typeface="Wingdings" pitchFamily="2"/>
              <a:buChar char="v"/>
            </a:pPr>
            <a:endParaRPr lang="el-GR" sz="2800">
              <a:latin typeface="Times New Roman" pitchFamily="18"/>
              <a:cs typeface="Times New Roman" pitchFamily="18"/>
            </a:endParaRPr>
          </a:p>
          <a:p>
            <a:pPr lvl="0">
              <a:buFont typeface="Wingdings" pitchFamily="2"/>
              <a:buChar char="v"/>
            </a:pPr>
            <a:endParaRPr lang="el-GR" b="1"/>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endParaRPr lang="el-GR" sz="3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p:txBody>
          <a:bodyPr/>
          <a:lstStyle/>
          <a:p>
            <a:pPr lvl="0">
              <a:buFont typeface="Wingdings" pitchFamily="2"/>
              <a:buChar char="q"/>
            </a:pPr>
            <a:r>
              <a:rPr lang="el-GR" sz="1800" b="1" spc="100">
                <a:latin typeface="Times New Roman"/>
                <a:cs typeface="Times New Roman"/>
              </a:rPr>
              <a:t>2. Η απόφαση ΜΠρΑθ 13478/2014</a:t>
            </a:r>
          </a:p>
          <a:p>
            <a:pPr lvl="0"/>
            <a:r>
              <a:rPr lang="el-GR" sz="1800">
                <a:latin typeface="Times New Roman" pitchFamily="18"/>
                <a:cs typeface="Times New Roman" pitchFamily="18"/>
              </a:rPr>
              <a:t>α. Αίτηση ασφαλιστικών μέτρων από τους  ΟΣΔ Grammo, Αθηνά, ΟΣΔΕΛ, ΑΕΠΙ, ΕΠΟE εναντίον των παρόχων πρόσβασης στο διαδίκτυο </a:t>
            </a:r>
            <a:endParaRPr lang="en-US" sz="1800">
              <a:latin typeface="Times New Roman" pitchFamily="18"/>
              <a:cs typeface="Times New Roman" pitchFamily="18"/>
            </a:endParaRPr>
          </a:p>
          <a:p>
            <a:pPr lvl="0"/>
            <a:r>
              <a:rPr lang="en-US" sz="1800">
                <a:latin typeface="Times New Roman" pitchFamily="18"/>
                <a:cs typeface="Times New Roman" pitchFamily="18"/>
              </a:rPr>
              <a:t>A</a:t>
            </a:r>
            <a:r>
              <a:rPr lang="el-GR" sz="1800">
                <a:latin typeface="Times New Roman" pitchFamily="18"/>
                <a:cs typeface="Times New Roman" pitchFamily="18"/>
              </a:rPr>
              <a:t>ίτημα: να καταστεί αδύνατη η πρόσβαση για τους συνδρομητές τους σε συγκεκριμένες ιστοσελίδες, κάνοντας χρήση του άρθρου 64Α ν. 2121/1993</a:t>
            </a:r>
            <a:r>
              <a:rPr lang="el-GR">
                <a:latin typeface="Times New Roman" pitchFamily="18"/>
                <a:cs typeface="Times New Roman" pitchFamily="18"/>
              </a:rPr>
              <a:t>. </a:t>
            </a:r>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endParaRPr lang="el-GR" sz="3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p:txBody>
          <a:bodyPr/>
          <a:lstStyle/>
          <a:p>
            <a:pPr lvl="0" algn="just">
              <a:buFont typeface="Wingdings" pitchFamily="2"/>
              <a:buChar char="q"/>
            </a:pPr>
            <a:r>
              <a:rPr lang="el-GR" sz="1800" spc="100">
                <a:latin typeface="Times New Roman"/>
              </a:rPr>
              <a:t>β. Η κρίση του Δικαστηρίου</a:t>
            </a:r>
          </a:p>
          <a:p>
            <a:pPr lvl="0" algn="just">
              <a:buFont typeface="Wingdings" pitchFamily="2"/>
              <a:buChar char="q"/>
            </a:pPr>
            <a:r>
              <a:rPr lang="el-GR" sz="1800" spc="100">
                <a:latin typeface="Times New Roman"/>
              </a:rPr>
              <a:t>οι  καθ' ων εταιρίες, δεν διαδραματίζουν ενεργό ρόλο</a:t>
            </a:r>
          </a:p>
          <a:p>
            <a:pPr lvl="0" algn="just"/>
            <a:r>
              <a:rPr lang="el-GR" sz="1800" spc="100">
                <a:latin typeface="Times New Roman"/>
              </a:rPr>
              <a:t> ούτε στην </a:t>
            </a:r>
            <a:r>
              <a:rPr lang="el-GR" sz="1800" b="1" spc="100">
                <a:latin typeface="Times New Roman"/>
              </a:rPr>
              <a:t>προέλευση</a:t>
            </a:r>
            <a:r>
              <a:rPr lang="el-GR" sz="1800" spc="100">
                <a:latin typeface="Times New Roman"/>
              </a:rPr>
              <a:t>, </a:t>
            </a:r>
          </a:p>
          <a:p>
            <a:pPr lvl="0" algn="just"/>
            <a:r>
              <a:rPr lang="el-GR" sz="1800" spc="100">
                <a:latin typeface="Times New Roman"/>
              </a:rPr>
              <a:t>ούτε στον </a:t>
            </a:r>
            <a:r>
              <a:rPr lang="el-GR" sz="1800" b="1" spc="100">
                <a:latin typeface="Times New Roman"/>
              </a:rPr>
              <a:t>προορισμό</a:t>
            </a:r>
            <a:r>
              <a:rPr lang="el-GR" sz="1800" spc="100">
                <a:latin typeface="Times New Roman"/>
              </a:rPr>
              <a:t>, </a:t>
            </a:r>
          </a:p>
          <a:p>
            <a:pPr lvl="0" algn="just"/>
            <a:r>
              <a:rPr lang="el-GR" sz="1800" spc="100">
                <a:latin typeface="Times New Roman"/>
              </a:rPr>
              <a:t>ούτε και στο </a:t>
            </a:r>
            <a:r>
              <a:rPr lang="el-GR" sz="1800" b="1" spc="100">
                <a:latin typeface="Times New Roman"/>
              </a:rPr>
              <a:t>περιεχόμενο</a:t>
            </a:r>
            <a:r>
              <a:rPr lang="el-GR" sz="1800" spc="100">
                <a:latin typeface="Times New Roman"/>
              </a:rPr>
              <a:t> των πληροφοριών.</a:t>
            </a:r>
          </a:p>
          <a:p>
            <a:pPr lvl="0" algn="just"/>
            <a:r>
              <a:rPr lang="el-GR" sz="1800">
                <a:latin typeface="Times New Roman" pitchFamily="18"/>
                <a:cs typeface="Times New Roman" pitchFamily="18"/>
              </a:rPr>
              <a:t>Δεν συντρέχουν οι περιπτώσεις της:</a:t>
            </a:r>
          </a:p>
          <a:p>
            <a:pPr lvl="0" algn="just"/>
            <a:r>
              <a:rPr lang="el-GR" sz="1800">
                <a:latin typeface="Times New Roman" pitchFamily="18"/>
                <a:cs typeface="Times New Roman" pitchFamily="18"/>
              </a:rPr>
              <a:t>καταστρατήγησης και</a:t>
            </a:r>
          </a:p>
          <a:p>
            <a:pPr lvl="0" algn="just"/>
            <a:r>
              <a:rPr lang="el-GR" sz="1800">
                <a:latin typeface="Times New Roman" pitchFamily="18"/>
                <a:cs typeface="Times New Roman" pitchFamily="18"/>
              </a:rPr>
              <a:t>της τυχόν ύποπτης συνεργασίας τους με χρήστες (αποδέκτες) για τη διάπραξη παράνομων πράξεων καθ' υπέρβαση της απλής μετάδοσης και ως εκ τούτου δεν υπέχουν ευθύνη, σύμφωνα με το άρθρο 11 του π.δ. 131/2003.</a:t>
            </a:r>
          </a:p>
          <a:p>
            <a:pPr lvl="0" algn="just"/>
            <a:endParaRPr lang="el-GR" sz="1600"/>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endParaRPr lang="el-GR" sz="3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p:txBody>
          <a:bodyPr/>
          <a:lstStyle/>
          <a:p>
            <a:pPr lvl="0">
              <a:lnSpc>
                <a:spcPct val="150000"/>
              </a:lnSpc>
              <a:buFont typeface="Wingdings" pitchFamily="2"/>
              <a:buChar char="q"/>
            </a:pPr>
            <a:r>
              <a:rPr lang="el-GR" sz="1600" spc="100">
                <a:latin typeface="Times New Roman"/>
              </a:rPr>
              <a:t>β. Η κρίση του Δικαστηρίου</a:t>
            </a:r>
          </a:p>
          <a:p>
            <a:pPr lvl="0">
              <a:lnSpc>
                <a:spcPct val="150000"/>
              </a:lnSpc>
            </a:pPr>
            <a:r>
              <a:rPr lang="el-GR" sz="1600" spc="100">
                <a:latin typeface="Times New Roman"/>
              </a:rPr>
              <a:t>Οι καθ' ων εταιρίες</a:t>
            </a:r>
            <a:r>
              <a:rPr lang="en-US" sz="1600" spc="100">
                <a:latin typeface="Times New Roman"/>
              </a:rPr>
              <a:t>, </a:t>
            </a:r>
            <a:r>
              <a:rPr lang="el-GR" sz="1600" spc="100">
                <a:latin typeface="Times New Roman"/>
              </a:rPr>
              <a:t>με την ιδιότητά τους ως φορέων  παροχής υπηρεσιών σύνδεσης (access providers) και μέσων πλοήγησης στο διαδίκτυο,  εξομοιούνται με τους hosting service provider</a:t>
            </a:r>
            <a:r>
              <a:rPr lang="en-US" sz="1600" spc="100">
                <a:latin typeface="Times New Roman"/>
              </a:rPr>
              <a:t>s </a:t>
            </a:r>
            <a:r>
              <a:rPr lang="el-GR" sz="1600" spc="100">
                <a:latin typeface="Times New Roman"/>
              </a:rPr>
              <a:t>και απαλλάσσονται της ευθύνης τους, λόγω της συνδρομής των προϋποθέσεων του άρθρου 13 του π.δ. 131/2003. </a:t>
            </a:r>
          </a:p>
          <a:p>
            <a:pPr lvl="0">
              <a:lnSpc>
                <a:spcPct val="150000"/>
              </a:lnSpc>
            </a:pPr>
            <a:r>
              <a:rPr lang="el-GR" sz="1600">
                <a:latin typeface="Times New Roman" pitchFamily="18"/>
                <a:cs typeface="Times New Roman" pitchFamily="18"/>
              </a:rPr>
              <a:t>Οι αιτούμενες ρυθμιστικές επεμβάσεις δεν μπορούν να περιοριστούν μόνο στο συγκεκριμένο, φερόμενο ως παράνομο, περιεχόμενο ή δραστηριότητα των ιστοσελίδων.</a:t>
            </a:r>
          </a:p>
          <a:p>
            <a:pPr lvl="0">
              <a:lnSpc>
                <a:spcPct val="150000"/>
              </a:lnSpc>
            </a:pPr>
            <a:r>
              <a:rPr lang="el-GR" sz="1600">
                <a:latin typeface="Times New Roman" pitchFamily="18"/>
                <a:cs typeface="Times New Roman" pitchFamily="18"/>
              </a:rPr>
              <a:t>Oι καθών  εταιρίες, ως ενδιάμεσοι, καταλήγουν να φέρουν το βάρος της γενικευμένης παρακολούθησης όλων των μεταδιδόμενων πληροφοριών και να πραγματοποιούν παράλληλα προληπτικό έλεγχο αυτών.</a:t>
            </a:r>
          </a:p>
          <a:p>
            <a:pPr lvl="0">
              <a:lnSpc>
                <a:spcPct val="150000"/>
              </a:lnSpc>
            </a:pPr>
            <a:endParaRPr lang="el-GR" sz="1800"/>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endParaRPr lang="el-GR" sz="3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35497" y="1340766"/>
            <a:ext cx="8856988" cy="5328592"/>
          </a:xfrm>
        </p:spPr>
        <p:txBody>
          <a:bodyPr/>
          <a:lstStyle/>
          <a:p>
            <a:pPr lvl="0" algn="just">
              <a:buFont typeface="Wingdings" pitchFamily="2"/>
              <a:buChar char="q"/>
            </a:pPr>
            <a:r>
              <a:rPr lang="el-GR" sz="1800" spc="100">
                <a:latin typeface="Times New Roman"/>
              </a:rPr>
              <a:t>β. Η κρίση του Δικαστηρίου</a:t>
            </a:r>
          </a:p>
          <a:p>
            <a:pPr lvl="0" algn="just">
              <a:buFont typeface="Wingdings" pitchFamily="2"/>
              <a:buChar char="q"/>
            </a:pPr>
            <a:r>
              <a:rPr lang="en-US" sz="1800" b="1" spc="100">
                <a:latin typeface="Times New Roman"/>
              </a:rPr>
              <a:t>H</a:t>
            </a:r>
            <a:r>
              <a:rPr lang="el-GR" sz="1800" b="1" spc="100">
                <a:latin typeface="Times New Roman"/>
              </a:rPr>
              <a:t> παραβίαση της αρχής της αναλογικότητας</a:t>
            </a:r>
          </a:p>
          <a:p>
            <a:pPr lvl="0" algn="just">
              <a:buFont typeface="Wingdings" pitchFamily="2"/>
              <a:buChar char="q"/>
            </a:pPr>
            <a:r>
              <a:rPr lang="el-GR" sz="1800" spc="100">
                <a:latin typeface="Times New Roman"/>
              </a:rPr>
              <a:t>Τα  αιτούμενα ασφαλιστικά μέτρα, συνιστούν περιορισμούς, </a:t>
            </a:r>
            <a:r>
              <a:rPr lang="el-GR" sz="1800" b="1" spc="100">
                <a:latin typeface="Times New Roman"/>
              </a:rPr>
              <a:t>μη συμβατούς </a:t>
            </a:r>
            <a:r>
              <a:rPr lang="el-GR" sz="1800" spc="100">
                <a:latin typeface="Times New Roman"/>
              </a:rPr>
              <a:t>με την αρχή της αναλογικότητας,  των κατωτέρω δικαιωμάτων:</a:t>
            </a:r>
          </a:p>
          <a:p>
            <a:pPr lvl="0" algn="just">
              <a:lnSpc>
                <a:spcPct val="150000"/>
              </a:lnSpc>
              <a:buFont typeface="Wingdings" pitchFamily="2"/>
              <a:buChar char="Ø"/>
            </a:pPr>
            <a:r>
              <a:rPr lang="el-GR" sz="1800">
                <a:latin typeface="Times New Roman" pitchFamily="18"/>
                <a:cs typeface="Times New Roman" pitchFamily="18"/>
              </a:rPr>
              <a:t>της ελευθερίας της πληροφόρησης (άρθ. 5α παρ. 1 Σ),</a:t>
            </a:r>
          </a:p>
          <a:p>
            <a:pPr lvl="0" algn="just">
              <a:lnSpc>
                <a:spcPct val="150000"/>
              </a:lnSpc>
              <a:buFont typeface="Wingdings" pitchFamily="2"/>
              <a:buChar char="Ø"/>
            </a:pPr>
            <a:r>
              <a:rPr lang="el-GR" sz="1800">
                <a:latin typeface="Times New Roman" pitchFamily="18"/>
                <a:cs typeface="Times New Roman" pitchFamily="18"/>
              </a:rPr>
              <a:t>του δικαιώματος συμμετοχής στην κοινωνία της πληροφορίας (άρθ. 5α παρ. 2 Σ)</a:t>
            </a:r>
            <a:r>
              <a:rPr lang="en-US" sz="1800">
                <a:latin typeface="Times New Roman" pitchFamily="18"/>
                <a:cs typeface="Times New Roman" pitchFamily="18"/>
              </a:rPr>
              <a:t>,</a:t>
            </a:r>
            <a:r>
              <a:rPr lang="el-GR" sz="1800">
                <a:latin typeface="Times New Roman" pitchFamily="18"/>
                <a:cs typeface="Times New Roman" pitchFamily="18"/>
              </a:rPr>
              <a:t> </a:t>
            </a:r>
          </a:p>
          <a:p>
            <a:pPr lvl="0" algn="just">
              <a:lnSpc>
                <a:spcPct val="150000"/>
              </a:lnSpc>
              <a:buFont typeface="Wingdings" pitchFamily="2"/>
              <a:buChar char="Ø"/>
            </a:pPr>
            <a:r>
              <a:rPr lang="el-GR" sz="1800">
                <a:latin typeface="Times New Roman" pitchFamily="18"/>
                <a:cs typeface="Times New Roman" pitchFamily="18"/>
              </a:rPr>
              <a:t>του δικαιώματος προστασίας από τη συλλογή, επεξεργασία και χρήση των προσωπικών δεδομένων (άρθ. 9A Σ), </a:t>
            </a:r>
          </a:p>
          <a:p>
            <a:pPr lvl="0" algn="just">
              <a:lnSpc>
                <a:spcPct val="150000"/>
              </a:lnSpc>
              <a:buFont typeface="Wingdings" pitchFamily="2"/>
              <a:buChar char="Ø"/>
            </a:pPr>
            <a:r>
              <a:rPr lang="el-GR" sz="1800">
                <a:latin typeface="Times New Roman" pitchFamily="18"/>
                <a:cs typeface="Times New Roman" pitchFamily="18"/>
              </a:rPr>
              <a:t>του απορρήτου της ελεύθερης ανταπόκρισης και επικοινωνίας (άρθ. 19 Σ).</a:t>
            </a:r>
          </a:p>
          <a:p>
            <a:pPr lvl="0" algn="just">
              <a:lnSpc>
                <a:spcPct val="150000"/>
              </a:lnSpc>
              <a:buFont typeface="Wingdings" pitchFamily="2"/>
              <a:buChar char="Ø"/>
            </a:pPr>
            <a:endParaRPr lang="el-GR">
              <a:latin typeface="Times New Roman" pitchFamily="18"/>
              <a:cs typeface="Times New Roman" pitchFamily="18"/>
            </a:endParaRPr>
          </a:p>
          <a:p>
            <a:pPr lvl="0">
              <a:buFont typeface="Wingdings" pitchFamily="2"/>
              <a:buChar char="Ø"/>
            </a:pPr>
            <a:endParaRPr lang="el-GR">
              <a:latin typeface="Times New Roman" pitchFamily="18"/>
              <a:cs typeface="Times New Roman" pitchFamily="18"/>
            </a:endParaRPr>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endParaRPr lang="el-GR" sz="3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457200" y="1481328"/>
            <a:ext cx="8291267" cy="5376672"/>
          </a:xfrm>
        </p:spPr>
        <p:txBody>
          <a:bodyPr/>
          <a:lstStyle/>
          <a:p>
            <a:pPr lvl="0" algn="just">
              <a:lnSpc>
                <a:spcPct val="150000"/>
              </a:lnSpc>
            </a:pPr>
            <a:r>
              <a:rPr lang="el-GR" sz="1800" spc="100">
                <a:latin typeface="Times New Roman"/>
              </a:rPr>
              <a:t>β. Η κρίση του Δικαστηρίου</a:t>
            </a:r>
            <a:endParaRPr lang="en-US" sz="1800" spc="100">
              <a:latin typeface="Times New Roman"/>
            </a:endParaRPr>
          </a:p>
          <a:p>
            <a:pPr lvl="0" algn="just">
              <a:buFont typeface="Wingdings" pitchFamily="2"/>
              <a:buChar char="q"/>
            </a:pPr>
            <a:r>
              <a:rPr lang="en-US" sz="1800" b="1" spc="100">
                <a:latin typeface="Times New Roman"/>
              </a:rPr>
              <a:t>H</a:t>
            </a:r>
            <a:r>
              <a:rPr lang="el-GR" sz="1800" b="1" spc="100">
                <a:latin typeface="Times New Roman"/>
              </a:rPr>
              <a:t> παραβίαση της αρχής της αναλογικότητας</a:t>
            </a:r>
            <a:endParaRPr lang="el-GR" sz="1800" spc="100">
              <a:latin typeface="Times New Roman"/>
            </a:endParaRPr>
          </a:p>
          <a:p>
            <a:pPr lvl="0" algn="just">
              <a:lnSpc>
                <a:spcPct val="150000"/>
              </a:lnSpc>
            </a:pPr>
            <a:r>
              <a:rPr lang="el-GR" sz="1800">
                <a:latin typeface="Times New Roman" pitchFamily="18"/>
                <a:cs typeface="Times New Roman" pitchFamily="18"/>
              </a:rPr>
              <a:t>Καταστέλλονται αδιακρίτως, όχι μόνον παράνομες αλλά και </a:t>
            </a:r>
            <a:r>
              <a:rPr lang="el-GR" sz="1800" b="1">
                <a:latin typeface="Times New Roman" pitchFamily="18"/>
                <a:cs typeface="Times New Roman" pitchFamily="18"/>
              </a:rPr>
              <a:t>νόμιμες</a:t>
            </a:r>
            <a:r>
              <a:rPr lang="el-GR" sz="1800">
                <a:latin typeface="Times New Roman" pitchFamily="18"/>
                <a:cs typeface="Times New Roman" pitchFamily="18"/>
              </a:rPr>
              <a:t> πράξεις</a:t>
            </a:r>
            <a:r>
              <a:rPr lang="el-GR" sz="1800" b="1">
                <a:latin typeface="Times New Roman" pitchFamily="18"/>
                <a:cs typeface="Times New Roman" pitchFamily="18"/>
              </a:rPr>
              <a:t>.</a:t>
            </a:r>
          </a:p>
          <a:p>
            <a:pPr lvl="0" algn="just">
              <a:lnSpc>
                <a:spcPct val="150000"/>
              </a:lnSpc>
            </a:pPr>
            <a:r>
              <a:rPr lang="el-GR" sz="1800">
                <a:latin typeface="Times New Roman" pitchFamily="18"/>
                <a:cs typeface="Times New Roman" pitchFamily="18"/>
              </a:rPr>
              <a:t>Ανεπίτρεπτη επέμβαση στις τελευταίες, που, ενώ δεν σχετίζονται με τη διακίνηση έργων, υποβαθμίζονται.</a:t>
            </a:r>
          </a:p>
          <a:p>
            <a:pPr lvl="0" algn="just">
              <a:lnSpc>
                <a:spcPct val="150000"/>
              </a:lnSpc>
            </a:pPr>
            <a:r>
              <a:rPr lang="el-GR" sz="1800">
                <a:latin typeface="Times New Roman" pitchFamily="18"/>
                <a:cs typeface="Times New Roman" pitchFamily="18"/>
              </a:rPr>
              <a:t>Τα αιτούμενα μέτρα δεν πληρούν τα ειδικότερα κριτήρια της αναγκαιότητας και της καταλληλότητας</a:t>
            </a:r>
            <a:r>
              <a:rPr lang="el-GR" sz="2000">
                <a:latin typeface="Times New Roman" pitchFamily="18"/>
                <a:cs typeface="Times New Roman" pitchFamily="18"/>
              </a:rPr>
              <a:t>.</a:t>
            </a:r>
            <a:r>
              <a:rPr lang="en-US" sz="2000">
                <a:latin typeface="Times New Roman" pitchFamily="18"/>
                <a:cs typeface="Times New Roman" pitchFamily="18"/>
              </a:rPr>
              <a:t> </a:t>
            </a:r>
            <a:endParaRPr lang="el-GR" sz="2000">
              <a:latin typeface="Times New Roman" pitchFamily="18"/>
              <a:cs typeface="Times New Roman" pitchFamily="18"/>
            </a:endParaRPr>
          </a:p>
          <a:p>
            <a:pPr lvl="0" algn="just">
              <a:lnSpc>
                <a:spcPct val="150000"/>
              </a:lnSpc>
            </a:pPr>
            <a:r>
              <a:rPr lang="el-GR" sz="1800">
                <a:latin typeface="Times New Roman" pitchFamily="18"/>
                <a:cs typeface="Times New Roman" pitchFamily="18"/>
              </a:rPr>
              <a:t>Τα αιτούμενα μέτρα αντιβαίνουν στο άρθρο 15 ΧΘΔ, διότι παραβιάζουν το δικαίωμα των παρόχων στην επιχειρηματικότητα, αλλά και στη βασική αρχή της διαδικτυακής ουδετερότητας</a:t>
            </a:r>
            <a:r>
              <a:rPr lang="el-GR" sz="2000">
                <a:latin typeface="Times New Roman" pitchFamily="18"/>
                <a:cs typeface="Times New Roman" pitchFamily="18"/>
              </a:rPr>
              <a:t>.</a:t>
            </a:r>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endParaRPr lang="el-GR" sz="3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179515" y="1412775"/>
            <a:ext cx="8964484" cy="5832646"/>
          </a:xfrm>
        </p:spPr>
        <p:txBody>
          <a:bodyPr/>
          <a:lstStyle/>
          <a:p>
            <a:pPr lvl="0">
              <a:buFont typeface="Wingdings" pitchFamily="2"/>
              <a:buChar char="q"/>
            </a:pPr>
            <a:r>
              <a:rPr lang="el-GR" sz="1600" b="1">
                <a:latin typeface="Times New Roman" pitchFamily="18"/>
                <a:cs typeface="Times New Roman" pitchFamily="18"/>
              </a:rPr>
              <a:t>3. </a:t>
            </a:r>
            <a:r>
              <a:rPr lang="en-US" sz="1600" b="1">
                <a:latin typeface="Times New Roman" pitchFamily="18"/>
                <a:cs typeface="Times New Roman" pitchFamily="18"/>
              </a:rPr>
              <a:t>M</a:t>
            </a:r>
            <a:r>
              <a:rPr lang="el-GR" sz="1600" b="1">
                <a:latin typeface="Times New Roman" pitchFamily="18"/>
                <a:cs typeface="Times New Roman" pitchFamily="18"/>
              </a:rPr>
              <a:t>ΠρΑθ </a:t>
            </a:r>
            <a:r>
              <a:rPr lang="en-US" sz="1600" b="1">
                <a:latin typeface="Times New Roman" pitchFamily="18"/>
                <a:cs typeface="Times New Roman" pitchFamily="18"/>
              </a:rPr>
              <a:t>10452/2015</a:t>
            </a:r>
            <a:endParaRPr lang="el-GR" sz="1600" b="1">
              <a:latin typeface="Times New Roman" pitchFamily="18"/>
              <a:cs typeface="Times New Roman" pitchFamily="18"/>
            </a:endParaRPr>
          </a:p>
          <a:p>
            <a:pPr lvl="0">
              <a:buFont typeface="Wingdings" pitchFamily="2"/>
              <a:buChar char="q"/>
            </a:pPr>
            <a:r>
              <a:rPr lang="el-GR" sz="1600" b="1">
                <a:latin typeface="Times New Roman" pitchFamily="18"/>
                <a:cs typeface="Times New Roman" pitchFamily="18"/>
              </a:rPr>
              <a:t>Η κρίση του Δικαστηρίου</a:t>
            </a:r>
          </a:p>
          <a:p>
            <a:pPr lvl="0">
              <a:buFont typeface="Wingdings" pitchFamily="2"/>
              <a:buChar char="q"/>
            </a:pPr>
            <a:r>
              <a:rPr lang="en-US" sz="1600">
                <a:latin typeface="Times New Roman" pitchFamily="18"/>
                <a:cs typeface="Times New Roman" pitchFamily="18"/>
              </a:rPr>
              <a:t> </a:t>
            </a:r>
            <a:r>
              <a:rPr lang="el-GR" sz="1600">
                <a:latin typeface="Times New Roman" pitchFamily="18"/>
                <a:cs typeface="Times New Roman" pitchFamily="18"/>
              </a:rPr>
              <a:t>Οι αιτήσεις απορρίπτονται ως απαράδεκτες λόγω ύπαρξης προσωρινού δεδικασμένου, δεδομένου ότι μεταξύ </a:t>
            </a:r>
          </a:p>
          <a:p>
            <a:pPr lvl="0">
              <a:buFont typeface="Arial" pitchFamily="34"/>
              <a:buChar char="•"/>
            </a:pPr>
            <a:r>
              <a:rPr lang="el-GR" sz="1600">
                <a:latin typeface="Times New Roman" pitchFamily="18"/>
                <a:cs typeface="Times New Roman" pitchFamily="18"/>
              </a:rPr>
              <a:t>των ίδιων διαδίκων, </a:t>
            </a:r>
          </a:p>
          <a:p>
            <a:pPr lvl="0">
              <a:buFont typeface="Arial" pitchFamily="34"/>
              <a:buChar char="•"/>
            </a:pPr>
            <a:r>
              <a:rPr lang="el-GR" sz="1600">
                <a:latin typeface="Times New Roman" pitchFamily="18"/>
                <a:cs typeface="Times New Roman" pitchFamily="18"/>
              </a:rPr>
              <a:t>με την ίδια ιδιότητα, </a:t>
            </a:r>
          </a:p>
          <a:p>
            <a:pPr lvl="0">
              <a:buFont typeface="Arial" pitchFamily="34"/>
              <a:buChar char="•"/>
            </a:pPr>
            <a:r>
              <a:rPr lang="el-GR" sz="1600">
                <a:latin typeface="Times New Roman" pitchFamily="18"/>
                <a:cs typeface="Times New Roman" pitchFamily="18"/>
              </a:rPr>
              <a:t>με το ίδιο αντικείμενο και</a:t>
            </a:r>
          </a:p>
          <a:p>
            <a:pPr lvl="0">
              <a:buFont typeface="Arial" pitchFamily="34"/>
              <a:buChar char="•"/>
            </a:pPr>
            <a:r>
              <a:rPr lang="el-GR" sz="1600">
                <a:latin typeface="Times New Roman" pitchFamily="18"/>
                <a:cs typeface="Times New Roman" pitchFamily="18"/>
              </a:rPr>
              <a:t> την ίδια ιστορική και νομική αιτία </a:t>
            </a:r>
          </a:p>
          <a:p>
            <a:pPr lvl="0">
              <a:buFont typeface="Arial" pitchFamily="34"/>
              <a:buChar char="•"/>
            </a:pPr>
            <a:r>
              <a:rPr lang="el-GR" sz="1600">
                <a:latin typeface="Times New Roman" pitchFamily="18"/>
                <a:cs typeface="Times New Roman" pitchFamily="18"/>
              </a:rPr>
              <a:t>εκδόθηκε από το ίδιο Δικαστήριο η προγενέστερη υπ’ αριθμ. 13478/2014 απόφαση ασφαλιστικών μέτρων.</a:t>
            </a:r>
          </a:p>
          <a:p>
            <a:pPr lvl="0"/>
            <a:r>
              <a:rPr lang="el-GR" sz="1600">
                <a:latin typeface="Times New Roman" pitchFamily="18"/>
                <a:cs typeface="Times New Roman" pitchFamily="18"/>
              </a:rPr>
              <a:t>Το αντικείμενο της δίκης δεν διαφοροποιείται εκ του γεγονότος ότι το αίτημα αφορά σε εν μέρει διαφορετικές ιστοσελίδες από αυτές που μνημονεύονται στις προηγούμενες ήδη κριθείσες αιτήσεις,</a:t>
            </a:r>
          </a:p>
          <a:p>
            <a:pPr lvl="0">
              <a:lnSpc>
                <a:spcPct val="115000"/>
              </a:lnSpc>
              <a:spcAft>
                <a:spcPts val="1000"/>
              </a:spcAft>
            </a:pPr>
            <a:r>
              <a:rPr lang="el-GR" sz="1600">
                <a:latin typeface="Times New Roman" pitchFamily="18"/>
                <a:cs typeface="Times New Roman" pitchFamily="18"/>
              </a:rPr>
              <a:t>Αντικείμενο της διαφοράς δεν είναι οι ίδιες οι ιστοσελίδες, αλλά </a:t>
            </a:r>
            <a:r>
              <a:rPr lang="el-GR" sz="1600" b="1">
                <a:latin typeface="Times New Roman" pitchFamily="18"/>
                <a:cs typeface="Times New Roman" pitchFamily="18"/>
              </a:rPr>
              <a:t>η διάγνωση του διαπλαστικού δικαιώματος </a:t>
            </a:r>
            <a:r>
              <a:rPr lang="el-GR" sz="1600">
                <a:latin typeface="Times New Roman" pitchFamily="18"/>
                <a:cs typeface="Times New Roman" pitchFamily="18"/>
              </a:rPr>
              <a:t>των αιτουσών για την παροχή προσωρινής δικαστικής προστασίας.</a:t>
            </a:r>
          </a:p>
          <a:p>
            <a:pPr lvl="0">
              <a:buFont typeface="Arial" pitchFamily="34"/>
              <a:buChar char="•"/>
            </a:pPr>
            <a:endParaRPr lang="el-GR" sz="1800">
              <a:latin typeface="Times New Roman" pitchFamily="18"/>
              <a:cs typeface="Times New Roman" pitchFamily="18"/>
            </a:endParaRPr>
          </a:p>
          <a:p>
            <a:pPr lvl="0">
              <a:buFont typeface="Arial" pitchFamily="34"/>
              <a:buChar char="•"/>
            </a:pPr>
            <a:endParaRPr lang="el-GR" sz="1800">
              <a:latin typeface="Times New Roman" pitchFamily="18"/>
              <a:cs typeface="Times New Roman" pitchFamily="18"/>
            </a:endParaRPr>
          </a:p>
          <a:p>
            <a:pPr marL="109728" lvl="0" indent="0">
              <a:lnSpc>
                <a:spcPct val="115000"/>
              </a:lnSpc>
              <a:spcAft>
                <a:spcPts val="1000"/>
              </a:spcAft>
              <a:buNone/>
            </a:pPr>
            <a:r>
              <a:rPr lang="el-GR" sz="3200">
                <a:latin typeface="Times New Roman" pitchFamily="18"/>
                <a:cs typeface="Times New Roman" pitchFamily="18"/>
              </a:rPr>
              <a:t>.</a:t>
            </a:r>
          </a:p>
          <a:p>
            <a:pPr lvl="0">
              <a:buFont typeface="Wingdings" pitchFamily="2"/>
              <a:buChar char="q"/>
            </a:pPr>
            <a:endParaRPr lang="el-GR" sz="2800">
              <a:latin typeface="Calibri"/>
              <a:cs typeface="Times New Roman"/>
            </a:endParaRPr>
          </a:p>
          <a:p>
            <a:pPr lvl="0">
              <a:buFont typeface="Wingdings" pitchFamily="2"/>
              <a:buChar char="q"/>
            </a:pPr>
            <a:endParaRPr lang="el-GR" sz="2800">
              <a:latin typeface="Calibri"/>
              <a:cs typeface="Times New Roman"/>
            </a:endParaRPr>
          </a:p>
          <a:p>
            <a:pPr lvl="0">
              <a:buFont typeface="Wingdings" pitchFamily="2"/>
              <a:buChar char="q"/>
            </a:pPr>
            <a:endParaRPr lang="el-GR"/>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endParaRPr lang="el-GR" sz="3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p:txBody>
          <a:bodyPr/>
          <a:lstStyle/>
          <a:p>
            <a:pPr lvl="0">
              <a:buFont typeface="Wingdings" pitchFamily="2"/>
              <a:buChar char="q"/>
            </a:pPr>
            <a:r>
              <a:rPr lang="en-US" sz="1800" b="1">
                <a:latin typeface="Times New Roman" pitchFamily="18"/>
                <a:cs typeface="Times New Roman" pitchFamily="18"/>
              </a:rPr>
              <a:t>IV. </a:t>
            </a:r>
            <a:r>
              <a:rPr lang="el-GR" sz="1800" b="1">
                <a:latin typeface="Times New Roman" pitchFamily="18"/>
                <a:cs typeface="Times New Roman" pitchFamily="18"/>
              </a:rPr>
              <a:t> Πρόταση Οδηγίας για τα δικαιώματα πνευματικής ιδιοκτησίας στην ψηφιακή ενιαία αγορά </a:t>
            </a:r>
            <a:endParaRPr lang="en-US" sz="1800" b="1">
              <a:latin typeface="Times New Roman" pitchFamily="18"/>
              <a:cs typeface="Times New Roman" pitchFamily="18"/>
            </a:endParaRPr>
          </a:p>
          <a:p>
            <a:pPr lvl="0">
              <a:buFont typeface="Wingdings" pitchFamily="2"/>
              <a:buChar char="Ø"/>
            </a:pPr>
            <a:r>
              <a:rPr lang="el-GR" sz="1800">
                <a:latin typeface="Times New Roman" pitchFamily="18"/>
                <a:cs typeface="Times New Roman" pitchFamily="18"/>
              </a:rPr>
              <a:t>άρθρο 13 </a:t>
            </a:r>
            <a:r>
              <a:rPr lang="en-US" sz="1800">
                <a:latin typeface="Times New Roman" pitchFamily="18"/>
                <a:cs typeface="Times New Roman" pitchFamily="18"/>
              </a:rPr>
              <a:t> → </a:t>
            </a:r>
            <a:r>
              <a:rPr lang="el-GR" sz="1800">
                <a:latin typeface="Times New Roman" pitchFamily="18"/>
                <a:cs typeface="Times New Roman" pitchFamily="18"/>
              </a:rPr>
              <a:t>ευθεία υποχρέωση των παρόχων υπηρεσιών, οι οποίοι αποθηκεύουν και προσφέρουν στο κοινό μεγάλο αριθμό προστατευόμενων έργων, να συνάπτουν συμφωνίες με τους δικαιούχους και να λαμβάνουν κατάλληλα και αναλογικά μέτρα για την απρόσκοπτη λειτουργία των συμφωνιών αυτών.</a:t>
            </a:r>
          </a:p>
        </p:txBody>
      </p:sp>
      <p:sp>
        <p:nvSpPr>
          <p:cNvPr id="3" name="Τίτλος 2"/>
          <p:cNvSpPr txBox="1">
            <a:spLocks noGrp="1"/>
          </p:cNvSpPr>
          <p:nvPr>
            <p:ph type="title"/>
          </p:nvPr>
        </p:nvSpPr>
        <p:spPr/>
        <p:txBody>
          <a:bodyPr/>
          <a:lstStyle/>
          <a:p>
            <a:pPr lvl="0"/>
            <a:r>
              <a:rPr lang="el-GR" sz="1800">
                <a:solidFill>
                  <a:srgbClr val="000000"/>
                </a:solidFill>
                <a:latin typeface="Times New Roman" pitchFamily="18"/>
                <a:cs typeface="Times New Roman" pitchFamily="18"/>
              </a:rPr>
              <a:t>Η εφαρμογή του άρ. 64Α ν. 2121/93 έναντι παρόχων διαδικτυακών υπηρεσιών</a:t>
            </a:r>
            <a:endParaRPr lang="el-GR" sz="4000">
              <a:solidFill>
                <a:srgbClr val="000000"/>
              </a:solidFill>
              <a:latin typeface="Times New Roman" pitchFamily="18"/>
              <a:cs typeface="Times New Roman" pitchFamily="1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457200" y="1481328"/>
            <a:ext cx="8686800" cy="6268147"/>
          </a:xfrm>
        </p:spPr>
        <p:txBody>
          <a:bodyPr/>
          <a:lstStyle/>
          <a:p>
            <a:pPr lvl="0">
              <a:buFont typeface="Wingdings" pitchFamily="2"/>
              <a:buChar char="q"/>
            </a:pPr>
            <a:r>
              <a:rPr lang="el-GR" sz="2000" b="1" spc="100">
                <a:latin typeface="Times New Roman"/>
              </a:rPr>
              <a:t>Ι. Διαδικτυακή προσβολή δικαιωμάτων πνευματικής ιδιοκτησίας</a:t>
            </a:r>
          </a:p>
          <a:p>
            <a:pPr lvl="0"/>
            <a:r>
              <a:rPr lang="el-GR">
                <a:latin typeface="Times New Roman" pitchFamily="18"/>
                <a:cs typeface="Times New Roman" pitchFamily="18"/>
              </a:rPr>
              <a:t> </a:t>
            </a:r>
            <a:r>
              <a:rPr lang="el-GR" sz="2000">
                <a:latin typeface="Times New Roman" pitchFamily="18"/>
                <a:cs typeface="Times New Roman" pitchFamily="18"/>
              </a:rPr>
              <a:t>Διάθεση προστατευόμενου έργου στο διαδίκτυο μέσω δικτύου p</a:t>
            </a:r>
            <a:r>
              <a:rPr lang="en-US" sz="2000">
                <a:latin typeface="Times New Roman" pitchFamily="18"/>
                <a:cs typeface="Times New Roman" pitchFamily="18"/>
              </a:rPr>
              <a:t>eer-to-</a:t>
            </a:r>
            <a:r>
              <a:rPr lang="el-GR" sz="2000">
                <a:latin typeface="Times New Roman" pitchFamily="18"/>
                <a:cs typeface="Times New Roman" pitchFamily="18"/>
              </a:rPr>
              <a:t>p</a:t>
            </a:r>
            <a:r>
              <a:rPr lang="en-US" sz="2000">
                <a:latin typeface="Times New Roman" pitchFamily="18"/>
                <a:cs typeface="Times New Roman" pitchFamily="18"/>
              </a:rPr>
              <a:t>eer</a:t>
            </a:r>
            <a:r>
              <a:rPr lang="el-GR" sz="2000">
                <a:latin typeface="Times New Roman" pitchFamily="18"/>
                <a:cs typeface="Times New Roman" pitchFamily="18"/>
              </a:rPr>
              <a:t> </a:t>
            </a:r>
            <a:r>
              <a:rPr lang="de-DE" sz="2000">
                <a:latin typeface="Times New Roman" pitchFamily="18"/>
                <a:cs typeface="Times New Roman" pitchFamily="18"/>
              </a:rPr>
              <a:t>→</a:t>
            </a:r>
            <a:r>
              <a:rPr lang="el-GR" sz="2000">
                <a:latin typeface="Times New Roman" pitchFamily="18"/>
                <a:cs typeface="Times New Roman" pitchFamily="18"/>
              </a:rPr>
              <a:t> ενεργοποίηση του αποκλειστικού δικαιώματος του δημιουργού να καθιστά το έργο του προσιτό στο κοινό με άμεση επικοινωνία</a:t>
            </a:r>
            <a:r>
              <a:rPr lang="en-US" sz="2000">
                <a:latin typeface="Times New Roman" pitchFamily="18"/>
                <a:cs typeface="Times New Roman" pitchFamily="18"/>
              </a:rPr>
              <a:t>.</a:t>
            </a:r>
            <a:r>
              <a:rPr lang="el-GR" sz="2000">
                <a:latin typeface="Times New Roman" pitchFamily="18"/>
                <a:cs typeface="Times New Roman" pitchFamily="18"/>
              </a:rPr>
              <a:t>  </a:t>
            </a:r>
          </a:p>
          <a:p>
            <a:pPr lvl="0"/>
            <a:r>
              <a:rPr lang="el-GR" sz="2000">
                <a:latin typeface="Times New Roman" pitchFamily="18"/>
                <a:cs typeface="Times New Roman" pitchFamily="18"/>
              </a:rPr>
              <a:t>Ψηφιακή κλήση και καταφόρτωση  του αρχείου που περιέχει προστατευόμενο έργο και εν συνεχεία  ανάκτηση από το δίκτυο και  εμφάνιση  στην οθόνη του Η/Υ→ πράξεις αναπαραγωγής του έργου για τις οποίες  απαιτείται η άδεια του δημιουργού (άρθρο 3 ν. 2121/1993).</a:t>
            </a:r>
          </a:p>
        </p:txBody>
      </p:sp>
      <p:sp>
        <p:nvSpPr>
          <p:cNvPr id="3" name="Τίτλος 2"/>
          <p:cNvSpPr txBox="1">
            <a:spLocks noGrp="1"/>
          </p:cNvSpPr>
          <p:nvPr>
            <p:ph type="title"/>
          </p:nvPr>
        </p:nvSpPr>
        <p:spPr>
          <a:xfrm>
            <a:off x="395532" y="260649"/>
            <a:ext cx="8352925" cy="854964"/>
          </a:xfrm>
        </p:spPr>
        <p:txBody>
          <a:bodyPr/>
          <a:lstStyle/>
          <a:p>
            <a:pPr lvl="0"/>
            <a:r>
              <a:rPr lang="el-GR" sz="2000">
                <a:solidFill>
                  <a:srgbClr val="000000"/>
                </a:solidFill>
                <a:latin typeface="Times New Roman" pitchFamily="18"/>
                <a:cs typeface="Times New Roman" pitchFamily="18"/>
              </a:rPr>
              <a:t>Η εφαρμογή του άρ. 64Α ν. 2121/93 έναντι παρόχων διαδικτυακών υπηρεσιών</a:t>
            </a:r>
            <a:r>
              <a:rPr lang="el-GR" sz="3600">
                <a:solidFill>
                  <a:srgbClr val="000000"/>
                </a:solidFill>
                <a:latin typeface="Times New Roman" pitchFamily="18"/>
                <a:cs typeface="Times New Roman" pitchFamily="18"/>
              </a:rPr>
              <a:t/>
            </a:r>
            <a:br>
              <a:rPr lang="el-GR" sz="3600">
                <a:solidFill>
                  <a:srgbClr val="000000"/>
                </a:solidFill>
                <a:latin typeface="Times New Roman" pitchFamily="18"/>
                <a:cs typeface="Times New Roman" pitchFamily="18"/>
              </a:rPr>
            </a:br>
            <a:endParaRPr lang="el-GR" sz="3600">
              <a:solidFill>
                <a:srgbClr val="000000"/>
              </a:solidFill>
              <a:latin typeface="Times New Roman" pitchFamily="18"/>
              <a:cs typeface="Times New Roman" pitchFamily="1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467541" y="1124739"/>
            <a:ext cx="8437305" cy="5621292"/>
          </a:xfrm>
        </p:spPr>
        <p:txBody>
          <a:bodyPr/>
          <a:lstStyle/>
          <a:p>
            <a:pPr marL="569598" marR="134617" lvl="0" indent="-342900" algn="just">
              <a:lnSpc>
                <a:spcPct val="150000"/>
              </a:lnSpc>
              <a:spcBef>
                <a:spcPts val="600"/>
              </a:spcBef>
              <a:spcAft>
                <a:spcPts val="600"/>
              </a:spcAft>
              <a:buFont typeface="Wingdings" pitchFamily="2"/>
              <a:buChar char="q"/>
            </a:pPr>
            <a:r>
              <a:rPr lang="en-US" sz="2400" b="1" spc="100">
                <a:latin typeface="Times New Roman" pitchFamily="18"/>
                <a:cs typeface="Times New Roman" pitchFamily="18"/>
              </a:rPr>
              <a:t>V. </a:t>
            </a:r>
            <a:r>
              <a:rPr lang="el-GR" sz="2400" b="1" spc="100">
                <a:latin typeface="Times New Roman" pitchFamily="18"/>
                <a:cs typeface="Times New Roman" pitchFamily="18"/>
              </a:rPr>
              <a:t>Συμπεράσματα</a:t>
            </a:r>
          </a:p>
          <a:p>
            <a:pPr marL="226698" marR="134617" lvl="0" indent="230501" algn="just">
              <a:lnSpc>
                <a:spcPct val="150000"/>
              </a:lnSpc>
              <a:spcBef>
                <a:spcPts val="600"/>
              </a:spcBef>
              <a:spcAft>
                <a:spcPts val="600"/>
              </a:spcAft>
            </a:pPr>
            <a:r>
              <a:rPr lang="el-GR" sz="1800" spc="100">
                <a:latin typeface="Times New Roman" pitchFamily="18"/>
                <a:cs typeface="Times New Roman" pitchFamily="18"/>
              </a:rPr>
              <a:t>Με κανονιστικές παρεμβάσεις αλλάζει η στάση έναντι των παρόχων, οι οποίοι καθίστανται, από απλοί ανεύθυνοι διακομιστές, </a:t>
            </a:r>
            <a:r>
              <a:rPr lang="el-GR" sz="1800" b="1" spc="100">
                <a:latin typeface="Times New Roman" pitchFamily="18"/>
                <a:cs typeface="Times New Roman" pitchFamily="18"/>
              </a:rPr>
              <a:t>εν δυνάμει υπεύθυνοι φορείς ελέγχου </a:t>
            </a:r>
            <a:r>
              <a:rPr lang="el-GR" sz="1800" spc="100">
                <a:latin typeface="Times New Roman" pitchFamily="18"/>
                <a:cs typeface="Times New Roman" pitchFamily="18"/>
              </a:rPr>
              <a:t>των δεδομένων που διακινούνται.</a:t>
            </a:r>
          </a:p>
          <a:p>
            <a:pPr marL="226698" marR="134617" lvl="0" indent="230501" algn="just">
              <a:lnSpc>
                <a:spcPct val="150000"/>
              </a:lnSpc>
              <a:spcBef>
                <a:spcPts val="600"/>
              </a:spcBef>
              <a:spcAft>
                <a:spcPts val="600"/>
              </a:spcAft>
            </a:pPr>
            <a:r>
              <a:rPr lang="el-GR" sz="1800" spc="100">
                <a:latin typeface="Times New Roman" pitchFamily="18"/>
                <a:cs typeface="Times New Roman" pitchFamily="18"/>
              </a:rPr>
              <a:t>Αντίρροπες θέσεις της ελληνικής νομολογίας στην εφαρμογή του άρθρου 64</a:t>
            </a:r>
            <a:r>
              <a:rPr lang="el-GR" sz="1800" spc="100" baseline="30000">
                <a:latin typeface="Times New Roman" pitchFamily="18"/>
                <a:cs typeface="Times New Roman" pitchFamily="18"/>
              </a:rPr>
              <a:t>Α</a:t>
            </a:r>
            <a:r>
              <a:rPr lang="el-GR" sz="1800" spc="100">
                <a:latin typeface="Times New Roman" pitchFamily="18"/>
                <a:cs typeface="Times New Roman" pitchFamily="18"/>
              </a:rPr>
              <a:t> ν. 2121/1993.	</a:t>
            </a:r>
            <a:endParaRPr lang="el-GR" sz="1800" spc="100">
              <a:solidFill>
                <a:srgbClr val="FF0000"/>
              </a:solidFill>
              <a:latin typeface="Times New Roman" pitchFamily="18"/>
              <a:cs typeface="Times New Roman" pitchFamily="18"/>
            </a:endParaRPr>
          </a:p>
          <a:p>
            <a:pPr marL="226698" marR="134617" lvl="0" indent="0" algn="just">
              <a:lnSpc>
                <a:spcPct val="150000"/>
              </a:lnSpc>
              <a:spcBef>
                <a:spcPts val="600"/>
              </a:spcBef>
              <a:spcAft>
                <a:spcPts val="600"/>
              </a:spcAft>
              <a:buNone/>
            </a:pPr>
            <a:endParaRPr lang="el-GR" sz="1400">
              <a:latin typeface="Calibri"/>
              <a:cs typeface="Times New Roman"/>
            </a:endParaRPr>
          </a:p>
          <a:p>
            <a:pPr lvl="0"/>
            <a:endParaRPr lang="el-GR" sz="2800"/>
          </a:p>
        </p:txBody>
      </p:sp>
      <p:sp>
        <p:nvSpPr>
          <p:cNvPr id="3" name="Τίτλος 2"/>
          <p:cNvSpPr txBox="1">
            <a:spLocks noGrp="1"/>
          </p:cNvSpPr>
          <p:nvPr>
            <p:ph type="title"/>
          </p:nvPr>
        </p:nvSpPr>
        <p:spPr>
          <a:xfrm>
            <a:off x="457200" y="274640"/>
            <a:ext cx="8147249" cy="850108"/>
          </a:xfrm>
        </p:spPr>
        <p:txBody>
          <a:bodyPr/>
          <a:lstStyle/>
          <a:p>
            <a:pPr lvl="0"/>
            <a:r>
              <a:rPr lang="el-GR" sz="1800">
                <a:solidFill>
                  <a:srgbClr val="000000"/>
                </a:solidFill>
                <a:latin typeface="Times New Roman" pitchFamily="18"/>
                <a:cs typeface="Times New Roman" pitchFamily="18"/>
              </a:rPr>
              <a:t>Η εφαρμογή του άρ. 64Α ν. 2121/93 έναντι παρόχων διαδικτυακών υπηρεσιών</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Θέση περιεχομένου 2"/>
          <p:cNvSpPr txBox="1">
            <a:spLocks noGrp="1"/>
          </p:cNvSpPr>
          <p:nvPr>
            <p:ph idx="1"/>
          </p:nvPr>
        </p:nvSpPr>
        <p:spPr>
          <a:xfrm>
            <a:off x="363894" y="1417640"/>
            <a:ext cx="8384572" cy="4963692"/>
          </a:xfrm>
        </p:spPr>
        <p:txBody>
          <a:bodyPr/>
          <a:lstStyle/>
          <a:p>
            <a:pPr lvl="0">
              <a:buFont typeface="Wingdings" pitchFamily="2"/>
              <a:buChar char="q"/>
            </a:pPr>
            <a:r>
              <a:rPr lang="el-GR" sz="2000" b="1" spc="100">
                <a:latin typeface="Times New Roman"/>
              </a:rPr>
              <a:t>Ι. Διαδικτυακή προσβολή δικαιωμάτων πνευματικής ιδιοκτησίας</a:t>
            </a:r>
          </a:p>
          <a:p>
            <a:pPr lvl="0"/>
            <a:r>
              <a:rPr lang="el-GR" sz="2000" spc="100">
                <a:latin typeface="Times New Roman"/>
              </a:rPr>
              <a:t>Σύγκρουση μεταξύ  της ελεύθερης  πληροφόρησης και συμμετοχής στην κοινωνία της πληροφορίας αφενός  και της προστασίας της πνευματικής ιδιοκτησίας αφετέρου, ως θεμελιωδών δικαιωμάτων του ανθρώπου.</a:t>
            </a:r>
            <a:endParaRPr lang="en-US" sz="2000" spc="100">
              <a:latin typeface="Times New Roman"/>
            </a:endParaRPr>
          </a:p>
          <a:p>
            <a:pPr lvl="0"/>
            <a:r>
              <a:rPr lang="el-GR" sz="2000">
                <a:latin typeface="Times New Roman" pitchFamily="18"/>
                <a:cs typeface="Times New Roman" pitchFamily="18"/>
              </a:rPr>
              <a:t>Δυνατότητα χρήσης τεχνολογικών μέτρων για προστασία έργων.</a:t>
            </a:r>
          </a:p>
          <a:p>
            <a:pPr lvl="0"/>
            <a:r>
              <a:rPr lang="el-GR" sz="2000">
                <a:latin typeface="Times New Roman" pitchFamily="18"/>
                <a:cs typeface="Times New Roman" pitchFamily="18"/>
              </a:rPr>
              <a:t>Δυνατότητα ανίχνευσης των δεδομένων επικοινωνίας για την ταυτοποίηση των ατόμων που κάνουν χρήση παρανόμως μεταδιδόμενων έργων.</a:t>
            </a:r>
          </a:p>
          <a:p>
            <a:pPr lvl="0"/>
            <a:r>
              <a:rPr lang="el-GR" sz="2000">
                <a:latin typeface="Times New Roman" pitchFamily="18"/>
                <a:cs typeface="Times New Roman" pitchFamily="18"/>
              </a:rPr>
              <a:t>Πρόκληση σύγκρουσης μεταξύ δικαιώματος Π.Ι και προστασίας από την επεξεργασία ΔΠΧ </a:t>
            </a:r>
            <a:r>
              <a:rPr lang="el-GR" sz="2000">
                <a:latin typeface="Calibri"/>
              </a:rPr>
              <a:t>→ </a:t>
            </a:r>
            <a:r>
              <a:rPr lang="el-GR" sz="2000">
                <a:latin typeface="Times New Roman" pitchFamily="18"/>
                <a:cs typeface="Times New Roman" pitchFamily="18"/>
              </a:rPr>
              <a:t>επίλυση  </a:t>
            </a:r>
            <a:r>
              <a:rPr lang="el-GR" sz="2000">
                <a:latin typeface="Calibri"/>
              </a:rPr>
              <a:t>→ </a:t>
            </a:r>
            <a:r>
              <a:rPr lang="el-GR" sz="2000">
                <a:latin typeface="Times New Roman" pitchFamily="18"/>
                <a:cs typeface="Times New Roman" pitchFamily="18"/>
              </a:rPr>
              <a:t>αρχή της αναλογικότητας.</a:t>
            </a:r>
            <a:endParaRPr lang="el-GR"/>
          </a:p>
          <a:p>
            <a:pPr marL="109728" lvl="0" indent="0">
              <a:buNone/>
            </a:pPr>
            <a:endParaRPr lang="el-GR"/>
          </a:p>
        </p:txBody>
      </p:sp>
      <p:sp>
        <p:nvSpPr>
          <p:cNvPr id="3" name="Τίτλος 1"/>
          <p:cNvSpPr txBox="1">
            <a:spLocks noGrp="1"/>
          </p:cNvSpPr>
          <p:nvPr>
            <p:ph type="title"/>
          </p:nvPr>
        </p:nvSpPr>
        <p:spPr/>
        <p:txBody>
          <a:bodyPr/>
          <a:lstStyle/>
          <a:p>
            <a:pPr lvl="0"/>
            <a:r>
              <a:rPr lang="el-GR" sz="2200" spc="100">
                <a:solidFill>
                  <a:srgbClr val="000000"/>
                </a:solidFill>
                <a:latin typeface="Times New Roman"/>
              </a:rPr>
              <a:t>Η εφαρμογή του άρ. 64Α ν. 2121/93 έναντι παρόχων διαδικτυακών υπηρεσιών</a:t>
            </a:r>
            <a:r>
              <a:rPr lang="el-GR" sz="3200">
                <a:solidFill>
                  <a:srgbClr val="000000"/>
                </a:solidFill>
                <a:latin typeface="Times New Roman"/>
              </a:rPr>
              <a:t/>
            </a:r>
            <a:br>
              <a:rPr lang="el-GR" sz="3200">
                <a:solidFill>
                  <a:srgbClr val="000000"/>
                </a:solidFill>
                <a:latin typeface="Times New Roman"/>
              </a:rPr>
            </a:br>
            <a:endParaRPr lang="el-GR" sz="37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149833" y="1134267"/>
            <a:ext cx="8994166" cy="5723732"/>
          </a:xfrm>
        </p:spPr>
        <p:txBody>
          <a:bodyPr/>
          <a:lstStyle/>
          <a:p>
            <a:pPr lvl="0" algn="just">
              <a:buFont typeface="Wingdings" pitchFamily="2"/>
              <a:buChar char="q"/>
            </a:pPr>
            <a:r>
              <a:rPr lang="el-GR" sz="1800" b="1">
                <a:latin typeface="Times New Roman" pitchFamily="18"/>
                <a:cs typeface="Times New Roman" pitchFamily="18"/>
              </a:rPr>
              <a:t>ΙΙ. Η θέση του ΔΕΕ </a:t>
            </a:r>
          </a:p>
          <a:p>
            <a:pPr lvl="0" algn="just">
              <a:buFont typeface="Wingdings" pitchFamily="2"/>
              <a:buChar char="Ø"/>
            </a:pPr>
            <a:r>
              <a:rPr lang="el-GR" sz="1800">
                <a:latin typeface="Times New Roman" pitchFamily="18"/>
                <a:cs typeface="Times New Roman" pitchFamily="18"/>
              </a:rPr>
              <a:t>Δικαίωμα των δικαιούχων να λαμβάνουν μέτρα κατά των παρόχων, τα οποία πρέπει να συμβαδίζουν με τις διατάξεις της Οδηγίας 2000/31 που απαγορεύουν τη γενικευμένη επιτήρηση των μεταδιδόμενων πληροφοριών.</a:t>
            </a:r>
          </a:p>
          <a:p>
            <a:pPr marL="109728" lvl="0" indent="0" algn="just">
              <a:buNone/>
            </a:pPr>
            <a:endParaRPr lang="el-GR" sz="1800">
              <a:latin typeface="Times New Roman" pitchFamily="18"/>
              <a:cs typeface="Times New Roman" pitchFamily="18"/>
            </a:endParaRPr>
          </a:p>
          <a:p>
            <a:pPr lvl="0" algn="just">
              <a:buFont typeface="Wingdings" pitchFamily="2"/>
              <a:buChar char="q"/>
            </a:pPr>
            <a:r>
              <a:rPr lang="el-GR" sz="1800" b="1">
                <a:latin typeface="Times New Roman" pitchFamily="18"/>
                <a:cs typeface="Times New Roman" pitchFamily="18"/>
              </a:rPr>
              <a:t>Α. Νομολογία ΔΕΕ:</a:t>
            </a:r>
          </a:p>
          <a:p>
            <a:pPr lvl="0" algn="just">
              <a:buFont typeface="Wingdings" pitchFamily="2"/>
              <a:buChar char="Ø"/>
            </a:pPr>
            <a:r>
              <a:rPr lang="en-US" sz="1800">
                <a:latin typeface="Times New Roman" pitchFamily="18"/>
                <a:cs typeface="Times New Roman" pitchFamily="18"/>
              </a:rPr>
              <a:t>L’ Oréal </a:t>
            </a:r>
            <a:r>
              <a:rPr lang="el-GR" sz="1800">
                <a:latin typeface="Times New Roman" pitchFamily="18"/>
                <a:cs typeface="Times New Roman" pitchFamily="18"/>
              </a:rPr>
              <a:t>κατά </a:t>
            </a:r>
            <a:r>
              <a:rPr lang="en-US" sz="1800">
                <a:latin typeface="Times New Roman" pitchFamily="18"/>
                <a:cs typeface="Times New Roman" pitchFamily="18"/>
              </a:rPr>
              <a:t>eBay</a:t>
            </a:r>
            <a:r>
              <a:rPr lang="el-GR" sz="1800">
                <a:latin typeface="Times New Roman" pitchFamily="18"/>
                <a:cs typeface="Times New Roman" pitchFamily="18"/>
              </a:rPr>
              <a:t>, 12.07.2011, υπόθεση </a:t>
            </a:r>
            <a:r>
              <a:rPr lang="en-US" sz="1800">
                <a:latin typeface="Times New Roman" pitchFamily="18"/>
                <a:cs typeface="Times New Roman" pitchFamily="18"/>
              </a:rPr>
              <a:t>C-324/09</a:t>
            </a:r>
            <a:endParaRPr lang="el-GR" sz="1800">
              <a:latin typeface="Times New Roman" pitchFamily="18"/>
              <a:cs typeface="Times New Roman" pitchFamily="18"/>
            </a:endParaRPr>
          </a:p>
          <a:p>
            <a:pPr lvl="0" algn="just">
              <a:buFont typeface="Wingdings" pitchFamily="2"/>
              <a:buChar char="Ø"/>
            </a:pPr>
            <a:r>
              <a:rPr lang="en-US" sz="1800">
                <a:latin typeface="Times New Roman" pitchFamily="18"/>
                <a:cs typeface="Times New Roman" pitchFamily="18"/>
              </a:rPr>
              <a:t>Sabam </a:t>
            </a:r>
            <a:r>
              <a:rPr lang="el-GR" sz="1800">
                <a:latin typeface="Times New Roman" pitchFamily="18"/>
                <a:cs typeface="Times New Roman" pitchFamily="18"/>
              </a:rPr>
              <a:t>κατά </a:t>
            </a:r>
            <a:r>
              <a:rPr lang="en-US" sz="1800">
                <a:latin typeface="Times New Roman" pitchFamily="18"/>
                <a:cs typeface="Times New Roman" pitchFamily="18"/>
              </a:rPr>
              <a:t>Scarlet, 24.11.2011, </a:t>
            </a:r>
            <a:r>
              <a:rPr lang="el-GR" sz="1800">
                <a:latin typeface="Times New Roman" pitchFamily="18"/>
                <a:cs typeface="Times New Roman" pitchFamily="18"/>
              </a:rPr>
              <a:t>υπόθεση</a:t>
            </a:r>
            <a:r>
              <a:rPr lang="en-US" sz="1800">
                <a:latin typeface="Times New Roman" pitchFamily="18"/>
                <a:cs typeface="Times New Roman" pitchFamily="18"/>
              </a:rPr>
              <a:t> C-70/10</a:t>
            </a:r>
          </a:p>
          <a:p>
            <a:pPr lvl="0" algn="just">
              <a:buFont typeface="Wingdings" pitchFamily="2"/>
              <a:buChar char="Ø"/>
            </a:pPr>
            <a:r>
              <a:rPr lang="en-US" sz="1800">
                <a:latin typeface="Times New Roman" pitchFamily="18"/>
                <a:cs typeface="Times New Roman" pitchFamily="18"/>
              </a:rPr>
              <a:t>Sabam </a:t>
            </a:r>
            <a:r>
              <a:rPr lang="el-GR" sz="1800">
                <a:latin typeface="Times New Roman" pitchFamily="18"/>
                <a:cs typeface="Times New Roman" pitchFamily="18"/>
              </a:rPr>
              <a:t>κατά </a:t>
            </a:r>
            <a:r>
              <a:rPr lang="en-US" sz="1800">
                <a:latin typeface="Times New Roman" pitchFamily="18"/>
                <a:cs typeface="Times New Roman" pitchFamily="18"/>
              </a:rPr>
              <a:t>Netlog, 16.02.2012,</a:t>
            </a:r>
            <a:r>
              <a:rPr lang="el-GR" sz="1800">
                <a:latin typeface="Times New Roman" pitchFamily="18"/>
                <a:cs typeface="Times New Roman" pitchFamily="18"/>
              </a:rPr>
              <a:t> υπόθεση</a:t>
            </a:r>
            <a:r>
              <a:rPr lang="en-US" sz="1800">
                <a:latin typeface="Times New Roman" pitchFamily="18"/>
                <a:cs typeface="Times New Roman" pitchFamily="18"/>
              </a:rPr>
              <a:t>  C-360/10 </a:t>
            </a:r>
          </a:p>
          <a:p>
            <a:pPr lvl="0" algn="just">
              <a:buFont typeface="Wingdings" pitchFamily="2"/>
              <a:buChar char="Ø"/>
            </a:pPr>
            <a:r>
              <a:rPr lang="en-US" sz="1800">
                <a:latin typeface="Times New Roman" pitchFamily="18"/>
                <a:cs typeface="Times New Roman" pitchFamily="18"/>
              </a:rPr>
              <a:t>Promusicae </a:t>
            </a:r>
            <a:r>
              <a:rPr lang="el-GR" sz="1800">
                <a:latin typeface="Times New Roman" pitchFamily="18"/>
                <a:cs typeface="Times New Roman" pitchFamily="18"/>
              </a:rPr>
              <a:t>κατά </a:t>
            </a:r>
            <a:r>
              <a:rPr lang="en-US" sz="1800">
                <a:latin typeface="Times New Roman" pitchFamily="18"/>
                <a:cs typeface="Times New Roman" pitchFamily="18"/>
              </a:rPr>
              <a:t>Telefonica, 29.01.2008, </a:t>
            </a:r>
            <a:r>
              <a:rPr lang="el-GR" sz="1800">
                <a:latin typeface="Times New Roman" pitchFamily="18"/>
                <a:cs typeface="Times New Roman" pitchFamily="18"/>
              </a:rPr>
              <a:t>υπόθεση</a:t>
            </a:r>
            <a:r>
              <a:rPr lang="en-US" sz="1800">
                <a:latin typeface="Times New Roman" pitchFamily="18"/>
                <a:cs typeface="Times New Roman" pitchFamily="18"/>
              </a:rPr>
              <a:t> C-275/06</a:t>
            </a:r>
            <a:endParaRPr lang="el-GR" sz="1800">
              <a:latin typeface="Times New Roman" pitchFamily="18"/>
              <a:cs typeface="Times New Roman" pitchFamily="18"/>
            </a:endParaRPr>
          </a:p>
          <a:p>
            <a:pPr lvl="0">
              <a:buFont typeface="Wingdings" pitchFamily="2"/>
              <a:buChar char="Ø"/>
            </a:pPr>
            <a:r>
              <a:rPr lang="en-US" sz="1800">
                <a:latin typeface="Times New Roman" pitchFamily="18"/>
                <a:cs typeface="Times New Roman" pitchFamily="18"/>
              </a:rPr>
              <a:t>LSG-Gesellschaft zur Wahrnehmung von Leistungsschutzrechten GmbH </a:t>
            </a:r>
            <a:r>
              <a:rPr lang="el-GR" sz="1800">
                <a:latin typeface="Times New Roman" pitchFamily="18"/>
                <a:cs typeface="Times New Roman" pitchFamily="18"/>
              </a:rPr>
              <a:t>κατά </a:t>
            </a:r>
            <a:r>
              <a:rPr lang="en-US" sz="1800">
                <a:latin typeface="Times New Roman" pitchFamily="18"/>
                <a:cs typeface="Times New Roman" pitchFamily="18"/>
              </a:rPr>
              <a:t>Tele2, </a:t>
            </a:r>
            <a:r>
              <a:rPr lang="el-GR" sz="1800">
                <a:latin typeface="Times New Roman" pitchFamily="18"/>
                <a:cs typeface="Times New Roman" pitchFamily="18"/>
              </a:rPr>
              <a:t>19.02.2009, υπόθεση </a:t>
            </a:r>
            <a:r>
              <a:rPr lang="en-US" sz="1800">
                <a:latin typeface="Times New Roman" pitchFamily="18"/>
                <a:cs typeface="Times New Roman" pitchFamily="18"/>
              </a:rPr>
              <a:t>C-557/07.</a:t>
            </a:r>
            <a:endParaRPr lang="el-GR" sz="1800">
              <a:latin typeface="Times New Roman" pitchFamily="18"/>
              <a:cs typeface="Times New Roman" pitchFamily="18"/>
            </a:endParaRPr>
          </a:p>
        </p:txBody>
      </p:sp>
      <p:sp>
        <p:nvSpPr>
          <p:cNvPr id="3" name="Τίτλος 2"/>
          <p:cNvSpPr txBox="1">
            <a:spLocks noGrp="1"/>
          </p:cNvSpPr>
          <p:nvPr>
            <p:ph type="title"/>
          </p:nvPr>
        </p:nvSpPr>
        <p:spPr>
          <a:xfrm>
            <a:off x="539550" y="260649"/>
            <a:ext cx="8003231" cy="850108"/>
          </a:xfrm>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r>
              <a:rPr lang="el-GR" sz="2800">
                <a:solidFill>
                  <a:srgbClr val="000000"/>
                </a:solidFill>
                <a:latin typeface="Times New Roman"/>
              </a:rPr>
              <a:t/>
            </a:r>
            <a:br>
              <a:rPr lang="el-GR" sz="2800">
                <a:solidFill>
                  <a:srgbClr val="000000"/>
                </a:solidFill>
                <a:latin typeface="Times New Roman"/>
              </a:rPr>
            </a:br>
            <a:endParaRPr lang="el-GR" sz="36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522515" y="793104"/>
            <a:ext cx="8164284" cy="5458410"/>
          </a:xfrm>
        </p:spPr>
        <p:txBody>
          <a:bodyPr/>
          <a:lstStyle/>
          <a:p>
            <a:pPr marL="109728" lvl="0" indent="0">
              <a:buNone/>
            </a:pPr>
            <a:endParaRPr lang="el-GR" b="1">
              <a:latin typeface="Times New Roman" pitchFamily="18"/>
              <a:cs typeface="Times New Roman" pitchFamily="18"/>
            </a:endParaRPr>
          </a:p>
          <a:p>
            <a:pPr lvl="0">
              <a:buFont typeface="Wingdings" pitchFamily="2"/>
              <a:buChar char="q"/>
            </a:pPr>
            <a:r>
              <a:rPr lang="el-GR" sz="1800" b="1">
                <a:latin typeface="Times New Roman" pitchFamily="18"/>
                <a:cs typeface="Times New Roman" pitchFamily="18"/>
              </a:rPr>
              <a:t>ΙΙ. Η θέση του ΔΕΕ επί του ζητήματος</a:t>
            </a:r>
          </a:p>
          <a:p>
            <a:pPr lvl="0">
              <a:buFont typeface="Wingdings" pitchFamily="2"/>
              <a:buChar char="q"/>
            </a:pPr>
            <a:r>
              <a:rPr lang="el-GR" sz="1800" b="1">
                <a:latin typeface="Times New Roman" pitchFamily="18"/>
                <a:cs typeface="Times New Roman" pitchFamily="18"/>
              </a:rPr>
              <a:t>Β. Η Αρχή της αναλογικότητας:</a:t>
            </a:r>
          </a:p>
          <a:p>
            <a:pPr lvl="0"/>
            <a:r>
              <a:rPr lang="el-GR" sz="1800">
                <a:latin typeface="Times New Roman" pitchFamily="18"/>
                <a:cs typeface="Times New Roman" pitchFamily="18"/>
              </a:rPr>
              <a:t>Μεθοδολογικό εργαλείο,  με το οποίο επιτυγχάνεται ο κλιμακωτός έλεγχος των προϋποθέσεων του περιορισμού ενός ατομικού δικαιώματος υπέρ ενός άλλου.</a:t>
            </a:r>
          </a:p>
          <a:p>
            <a:pPr lvl="0"/>
            <a:r>
              <a:rPr lang="el-GR" sz="1800">
                <a:latin typeface="Times New Roman" pitchFamily="18"/>
                <a:cs typeface="Times New Roman" pitchFamily="18"/>
              </a:rPr>
              <a:t>Έρευνα συνταγματικότητας του επιδιωκόμενου σκοπού.</a:t>
            </a:r>
          </a:p>
          <a:p>
            <a:pPr lvl="0"/>
            <a:r>
              <a:rPr lang="el-GR" sz="1800">
                <a:latin typeface="Times New Roman" pitchFamily="18"/>
                <a:cs typeface="Times New Roman" pitchFamily="18"/>
              </a:rPr>
              <a:t>Έρευνα καταλληλότητας του μέτρου.</a:t>
            </a:r>
          </a:p>
          <a:p>
            <a:pPr lvl="0"/>
            <a:r>
              <a:rPr lang="el-GR" sz="1800">
                <a:latin typeface="Times New Roman" pitchFamily="18"/>
                <a:cs typeface="Times New Roman" pitchFamily="18"/>
              </a:rPr>
              <a:t>Έρευνα εντοπισμού εύλογης σχέσης μεταξύ σκοπού του μέτρου και περιοριζόμενου ατομικού δικαιώματος.</a:t>
            </a:r>
          </a:p>
        </p:txBody>
      </p:sp>
      <p:sp>
        <p:nvSpPr>
          <p:cNvPr id="3" name="Τίτλος 2"/>
          <p:cNvSpPr txBox="1">
            <a:spLocks noGrp="1"/>
          </p:cNvSpPr>
          <p:nvPr>
            <p:ph type="title"/>
          </p:nvPr>
        </p:nvSpPr>
        <p:spPr>
          <a:xfrm>
            <a:off x="457200" y="274640"/>
            <a:ext cx="8147249" cy="994117"/>
          </a:xfrm>
        </p:spPr>
        <p:txBody>
          <a:bodyPr/>
          <a:lstStyle/>
          <a:p>
            <a:pPr lvl="0"/>
            <a:r>
              <a:rPr lang="el-GR" sz="1800">
                <a:solidFill>
                  <a:srgbClr val="000000"/>
                </a:solidFill>
                <a:latin typeface="Times New Roman" pitchFamily="18"/>
                <a:cs typeface="Times New Roman" pitchFamily="18"/>
              </a:rPr>
              <a:t>Η εφαρμογή του άρ. 64Α ν. 2121/93 έναντι παρόχων διαδικτυακών υπηρεσιών</a:t>
            </a:r>
            <a:r>
              <a:rPr lang="el-GR" sz="3600"/>
              <a:t/>
            </a:r>
            <a:br>
              <a:rPr lang="el-GR" sz="3600"/>
            </a:br>
            <a:endParaRPr lang="el-GR" sz="36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539550" y="1340766"/>
            <a:ext cx="8229600" cy="4525959"/>
          </a:xfrm>
        </p:spPr>
        <p:txBody>
          <a:bodyPr/>
          <a:lstStyle/>
          <a:p>
            <a:pPr lvl="0">
              <a:buFont typeface="Wingdings" pitchFamily="2"/>
              <a:buChar char="q"/>
            </a:pPr>
            <a:r>
              <a:rPr lang="el-GR" sz="1800" b="1">
                <a:latin typeface="Times New Roman" pitchFamily="18"/>
                <a:cs typeface="Times New Roman" pitchFamily="18"/>
              </a:rPr>
              <a:t>ΙΙΙ. Η διαδικτυακή πειρατεία στο ελληνικό δίκαιο </a:t>
            </a:r>
          </a:p>
          <a:p>
            <a:pPr lvl="0"/>
            <a:r>
              <a:rPr lang="el-GR" sz="1800" b="1">
                <a:latin typeface="Times New Roman" pitchFamily="18"/>
                <a:cs typeface="Times New Roman" pitchFamily="18"/>
              </a:rPr>
              <a:t>Α. Θεσμικό πλαίσιο ηλεκτρονικών επικοινωνιών</a:t>
            </a:r>
          </a:p>
          <a:p>
            <a:pPr lvl="0"/>
            <a:r>
              <a:rPr lang="el-GR" sz="1800">
                <a:latin typeface="Times New Roman" pitchFamily="18"/>
                <a:cs typeface="Times New Roman" pitchFamily="18"/>
              </a:rPr>
              <a:t>π.δ. 131/2003: Αναγνωρίζεται στους παρόχους ιδιότυπη ασυλία, εφόσον αυτοί λειτουργούν ως απλοί διακομιστές, δεν αποτελούν την αφετηρία μετάδοσης των πληροφοριών, δεν επιλέγουν τον  αποδέκτη , ούτε τροποποιούν τις μεταδιδόμενες πληροφορίες. </a:t>
            </a:r>
          </a:p>
          <a:p>
            <a:pPr lvl="0"/>
            <a:r>
              <a:rPr lang="el-GR" sz="1800">
                <a:latin typeface="Times New Roman" pitchFamily="18"/>
                <a:cs typeface="Times New Roman" pitchFamily="18"/>
              </a:rPr>
              <a:t>άρθρο 14: Οι φορείς παροχής υπηρεσιών δεν έχουν γενική υποχρέωση ελέγχου των πληροφοριών που μεταδίδουν ή αποθηκεύουν ούτε γενική υποχρέωση δραστήριας αναζήτησης γεγονότων ή περιστάσεων που δείχνουν ότι πρόκειται για παράνομες δραστηριότητες.</a:t>
            </a:r>
          </a:p>
          <a:p>
            <a:pPr lvl="0"/>
            <a:r>
              <a:rPr lang="el-GR" sz="1800">
                <a:latin typeface="Times New Roman" pitchFamily="18"/>
                <a:cs typeface="Times New Roman" pitchFamily="18"/>
              </a:rPr>
              <a:t>Η  δυνατότητα λήψης ασφαλιστικών μέτρων αναγνωρίζεται, βάσει του άρθρου 17,  εκ των υστέρων, υπό  την προϋπόθεση ότι  πιθανολογείται προσβολή δικαιωμάτων προερχομένων από τις υπηρεσίες της κοινωνίας της πληροφορίας</a:t>
            </a:r>
            <a:r>
              <a:rPr lang="en-US" sz="1800">
                <a:latin typeface="Times New Roman" pitchFamily="18"/>
                <a:cs typeface="Times New Roman" pitchFamily="18"/>
              </a:rPr>
              <a:t>.</a:t>
            </a:r>
            <a:endParaRPr lang="el-GR" sz="1800">
              <a:latin typeface="Times New Roman" pitchFamily="18"/>
              <a:cs typeface="Times New Roman" pitchFamily="18"/>
            </a:endParaRPr>
          </a:p>
          <a:p>
            <a:pPr lvl="0"/>
            <a:endParaRPr lang="el-GR" sz="1800">
              <a:latin typeface="Times New Roman" pitchFamily="18"/>
              <a:cs typeface="Times New Roman" pitchFamily="18"/>
            </a:endParaRPr>
          </a:p>
          <a:p>
            <a:pPr marL="109728" lvl="0" indent="0">
              <a:buNone/>
            </a:pPr>
            <a:endParaRPr lang="el-GR" sz="1800">
              <a:latin typeface="Times New Roman" pitchFamily="18"/>
              <a:cs typeface="Times New Roman" pitchFamily="18"/>
            </a:endParaRPr>
          </a:p>
        </p:txBody>
      </p:sp>
      <p:sp>
        <p:nvSpPr>
          <p:cNvPr id="3" name="Τίτλος 2"/>
          <p:cNvSpPr txBox="1">
            <a:spLocks noGrp="1"/>
          </p:cNvSpPr>
          <p:nvPr>
            <p:ph type="title"/>
          </p:nvPr>
        </p:nvSpPr>
        <p:spPr>
          <a:xfrm>
            <a:off x="611559" y="188640"/>
            <a:ext cx="7560835" cy="1080125"/>
          </a:xfrm>
        </p:spPr>
        <p:txBody>
          <a:bodyPr/>
          <a:lstStyle/>
          <a:p>
            <a:pPr lvl="0"/>
            <a:r>
              <a:rPr lang="el-GR" sz="2000">
                <a:solidFill>
                  <a:srgbClr val="000000"/>
                </a:solidFill>
                <a:latin typeface="Times New Roman" pitchFamily="18"/>
                <a:cs typeface="Times New Roman" pitchFamily="18"/>
              </a:rPr>
              <a:t>Η εφαρμογή του άρ. 64Α ν. 2121/93 έναντι παρόχων διαδικτυακών υπηρεσιών</a:t>
            </a:r>
            <a:r>
              <a:rPr lang="el-GR" sz="3600">
                <a:latin typeface="Times New Roman" pitchFamily="18"/>
                <a:cs typeface="Times New Roman" pitchFamily="18"/>
              </a:rPr>
              <a:t/>
            </a:r>
            <a:br>
              <a:rPr lang="el-GR" sz="3600">
                <a:latin typeface="Times New Roman" pitchFamily="18"/>
                <a:cs typeface="Times New Roman" pitchFamily="18"/>
              </a:rPr>
            </a:br>
            <a:endParaRPr lang="el-GR" sz="3600">
              <a:latin typeface="Times New Roman" pitchFamily="18"/>
              <a:cs typeface="Times New Roman" pitchFamily="1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p:txBody>
          <a:bodyPr/>
          <a:lstStyle/>
          <a:p>
            <a:pPr lvl="0">
              <a:buFont typeface="Wingdings" pitchFamily="2"/>
              <a:buChar char="q"/>
            </a:pPr>
            <a:r>
              <a:rPr lang="el-GR" sz="1800" b="1">
                <a:latin typeface="Times New Roman" pitchFamily="18"/>
                <a:cs typeface="Times New Roman" pitchFamily="18"/>
              </a:rPr>
              <a:t>ΙΙΙ. Η διαδικτυακή πειρατεία στο ελληνικό δίκαιο </a:t>
            </a:r>
          </a:p>
          <a:p>
            <a:pPr lvl="0" algn="just"/>
            <a:r>
              <a:rPr lang="el-GR" sz="1800" b="1" spc="100">
                <a:latin typeface="Times New Roman"/>
              </a:rPr>
              <a:t>Β. Το άρθρο 64Α  ν.2121/1993</a:t>
            </a:r>
            <a:r>
              <a:rPr lang="el-GR" sz="1800" b="1" spc="100" baseline="30000">
                <a:latin typeface="Times New Roman"/>
              </a:rPr>
              <a:t>          </a:t>
            </a:r>
          </a:p>
          <a:p>
            <a:pPr lvl="0" algn="just"/>
            <a:r>
              <a:rPr lang="el-GR" sz="1800" spc="100">
                <a:latin typeface="Times New Roman"/>
              </a:rPr>
              <a:t> Δυνατότητα λήψης ασφαλιστικών μέτρων κατά των </a:t>
            </a:r>
            <a:r>
              <a:rPr lang="el-GR" sz="1800" b="1" u="sng" spc="100">
                <a:latin typeface="Times New Roman"/>
              </a:rPr>
              <a:t>διαμεσολαβητών</a:t>
            </a:r>
            <a:r>
              <a:rPr lang="el-GR" sz="1800" spc="100">
                <a:latin typeface="Times New Roman"/>
              </a:rPr>
              <a:t>:</a:t>
            </a:r>
          </a:p>
          <a:p>
            <a:pPr lvl="0" algn="just">
              <a:buFont typeface="Wingdings" pitchFamily="2"/>
              <a:buChar char="v"/>
            </a:pPr>
            <a:r>
              <a:rPr lang="el-GR" sz="1800" spc="100">
                <a:latin typeface="Times New Roman"/>
              </a:rPr>
              <a:t>οι</a:t>
            </a:r>
            <a:r>
              <a:rPr lang="el-GR" sz="1800" u="sng" spc="100">
                <a:latin typeface="Times New Roman"/>
              </a:rPr>
              <a:t> υπηρεσίες </a:t>
            </a:r>
            <a:r>
              <a:rPr lang="el-GR" sz="1800" spc="100">
                <a:latin typeface="Times New Roman"/>
              </a:rPr>
              <a:t>των οποίων χρησιμοποιούνται από τρίτο για την</a:t>
            </a:r>
          </a:p>
          <a:p>
            <a:pPr lvl="0" algn="just">
              <a:buFont typeface="Wingdings" pitchFamily="2"/>
              <a:buChar char="v"/>
            </a:pPr>
            <a:r>
              <a:rPr lang="el-GR" sz="1800" spc="100">
                <a:latin typeface="Times New Roman"/>
              </a:rPr>
              <a:t> </a:t>
            </a:r>
            <a:r>
              <a:rPr lang="el-GR" sz="1800" u="sng" spc="100">
                <a:latin typeface="Times New Roman"/>
              </a:rPr>
              <a:t>προσβολή </a:t>
            </a:r>
            <a:r>
              <a:rPr lang="el-GR" sz="1800" spc="100">
                <a:latin typeface="Times New Roman"/>
              </a:rPr>
              <a:t>του δικαιώματος του δημιουργού ή  συγγενικού δικαιώματος.</a:t>
            </a:r>
          </a:p>
          <a:p>
            <a:pPr lvl="0" algn="just">
              <a:buFont typeface="Wingdings" pitchFamily="2"/>
              <a:buChar char="Ø"/>
            </a:pPr>
            <a:r>
              <a:rPr lang="el-GR" sz="1800">
                <a:latin typeface="Times New Roman" pitchFamily="18"/>
                <a:cs typeface="Times New Roman" pitchFamily="18"/>
              </a:rPr>
              <a:t>Λήψη κατάλληλων, αναλογικών και πρόσφορων ασφαλιστικών μέτρων κατά των φορέων παροχής διαδικτυακών υπηρεσιών, ώστε να απαγορευθεί η πρόσβαση σε συγκεκριμένη ιστοσελίδα, οι διαχειριστές της οποίας διαθέτουν στο κοινό πνευματικά έργα χωρίς την άδεια των δικαιούχων.</a:t>
            </a:r>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r>
              <a:rPr lang="el-GR" sz="2600">
                <a:solidFill>
                  <a:srgbClr val="000000"/>
                </a:solidFill>
                <a:latin typeface="Times New Roman"/>
              </a:rPr>
              <a:t/>
            </a:r>
            <a:br>
              <a:rPr lang="el-GR" sz="2600">
                <a:solidFill>
                  <a:srgbClr val="000000"/>
                </a:solidFill>
                <a:latin typeface="Times New Roman"/>
              </a:rPr>
            </a:br>
            <a:endParaRPr lang="el-GR" sz="37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323523" y="1052739"/>
            <a:ext cx="8496943" cy="5805260"/>
          </a:xfrm>
        </p:spPr>
        <p:txBody>
          <a:bodyPr/>
          <a:lstStyle/>
          <a:p>
            <a:pPr lvl="0" algn="just">
              <a:buFont typeface="Wingdings" pitchFamily="2"/>
              <a:buChar char="q"/>
            </a:pPr>
            <a:r>
              <a:rPr lang="el-GR" sz="2400" b="1" spc="100">
                <a:latin typeface="Times New Roman"/>
              </a:rPr>
              <a:t> </a:t>
            </a:r>
            <a:r>
              <a:rPr lang="el-GR" sz="1800" b="1">
                <a:latin typeface="Times New Roman" pitchFamily="18"/>
                <a:cs typeface="Times New Roman" pitchFamily="18"/>
              </a:rPr>
              <a:t>ΙΙΙ. Η διαδικτυακή πειρατεία στο ελληνικό δίκαιο </a:t>
            </a:r>
          </a:p>
          <a:p>
            <a:pPr lvl="0" algn="just">
              <a:buFont typeface="Wingdings" pitchFamily="2"/>
              <a:buChar char="q"/>
            </a:pPr>
            <a:r>
              <a:rPr lang="el-GR" sz="1800" b="1">
                <a:latin typeface="Times New Roman" pitchFamily="18"/>
                <a:cs typeface="Times New Roman" pitchFamily="18"/>
              </a:rPr>
              <a:t>  Γ. Η ελληνική νομολογία </a:t>
            </a:r>
          </a:p>
          <a:p>
            <a:pPr lvl="0" algn="just"/>
            <a:r>
              <a:rPr lang="el-GR" sz="1800" b="1" spc="100">
                <a:latin typeface="Times New Roman"/>
              </a:rPr>
              <a:t>  1. Η απόφαση ΜΠρΑθ 4658/2012</a:t>
            </a:r>
          </a:p>
          <a:p>
            <a:pPr lvl="0" algn="just">
              <a:buFont typeface="Wingdings" pitchFamily="2"/>
              <a:buChar char="q"/>
            </a:pPr>
            <a:r>
              <a:rPr lang="el-GR" sz="1800" spc="100">
                <a:latin typeface="Times New Roman"/>
              </a:rPr>
              <a:t>  α. Τα πραγματικά περιστατικά:</a:t>
            </a:r>
          </a:p>
          <a:p>
            <a:pPr lvl="0" algn="just">
              <a:buFont typeface="Wingdings" pitchFamily="2"/>
              <a:buChar char="v"/>
            </a:pPr>
            <a:r>
              <a:rPr lang="el-GR" sz="1800" spc="100">
                <a:latin typeface="Times New Roman"/>
              </a:rPr>
              <a:t>Οι επίδικες ιστοσελίδες φιλοξενούσαν προστατευόμενο από το δίκαιο της πνευματικής ιδιοκτησίας υλικό, το οποίο είχαν παρανόμως ψηφιοποιήσει και αναπαραγάγει.</a:t>
            </a:r>
          </a:p>
          <a:p>
            <a:pPr lvl="0" algn="just">
              <a:buFont typeface="Wingdings" pitchFamily="2"/>
              <a:buChar char="v"/>
            </a:pPr>
            <a:r>
              <a:rPr lang="el-GR" sz="1800" spc="100">
                <a:latin typeface="Times New Roman"/>
              </a:rPr>
              <a:t>Οι καθών  εταιρίες παρείχαν στους εγκατεστημένους στην Ελλάδα συνδρομητές τους υπηρεσίες πρόσβασης στο διαδίκτυο και επομένως διαμεσολαβούσαν στη μετάδοση πληροφοριών από τις επίδικες ιστοσελίδες.</a:t>
            </a:r>
          </a:p>
        </p:txBody>
      </p:sp>
      <p:sp>
        <p:nvSpPr>
          <p:cNvPr id="3" name="Τίτλος 2"/>
          <p:cNvSpPr txBox="1">
            <a:spLocks noGrp="1"/>
          </p:cNvSpPr>
          <p:nvPr>
            <p:ph type="title"/>
          </p:nvPr>
        </p:nvSpPr>
        <p:spPr>
          <a:xfrm>
            <a:off x="457200" y="274640"/>
            <a:ext cx="8154957" cy="778099"/>
          </a:xfrm>
        </p:spPr>
        <p:txBody>
          <a:bodyPr/>
          <a:lstStyle/>
          <a:p>
            <a:pPr lvl="0"/>
            <a:r>
              <a:rPr lang="el-GR" sz="2000" spc="100">
                <a:solidFill>
                  <a:srgbClr val="000000"/>
                </a:solidFill>
                <a:latin typeface="Times New Roman"/>
              </a:rPr>
              <a:t>Η εφαρμογή του άρ. 64Α ν. 2121/93 έναντι παρόχων διαδικτυακών υπηρεσιών</a:t>
            </a:r>
            <a:r>
              <a:rPr lang="el-GR" sz="2300">
                <a:solidFill>
                  <a:srgbClr val="000000"/>
                </a:solidFill>
                <a:latin typeface="Times New Roman"/>
              </a:rPr>
              <a:t/>
            </a:r>
            <a:br>
              <a:rPr lang="el-GR" sz="2300">
                <a:solidFill>
                  <a:srgbClr val="000000"/>
                </a:solidFill>
                <a:latin typeface="Times New Roman"/>
              </a:rPr>
            </a:br>
            <a:endParaRPr lang="el-GR" sz="37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Θέση περιεχομένου 1"/>
          <p:cNvSpPr txBox="1">
            <a:spLocks noGrp="1"/>
          </p:cNvSpPr>
          <p:nvPr>
            <p:ph idx="1"/>
          </p:nvPr>
        </p:nvSpPr>
        <p:spPr>
          <a:xfrm>
            <a:off x="395532" y="1196748"/>
            <a:ext cx="8075240" cy="6268147"/>
          </a:xfrm>
        </p:spPr>
        <p:txBody>
          <a:bodyPr/>
          <a:lstStyle/>
          <a:p>
            <a:pPr lvl="0" algn="just"/>
            <a:r>
              <a:rPr lang="el-GR" sz="2400" b="1" spc="100">
                <a:latin typeface="Times New Roman"/>
              </a:rPr>
              <a:t> </a:t>
            </a:r>
            <a:r>
              <a:rPr lang="el-GR" sz="1800" spc="100">
                <a:latin typeface="Times New Roman"/>
              </a:rPr>
              <a:t>β. Η κρίση του Δικαστηρίου</a:t>
            </a:r>
          </a:p>
          <a:p>
            <a:pPr lvl="0" algn="just">
              <a:buFont typeface="Wingdings" pitchFamily="2"/>
              <a:buChar char="v"/>
            </a:pPr>
            <a:r>
              <a:rPr lang="el-GR" sz="1800" spc="100">
                <a:latin typeface="Times New Roman"/>
              </a:rPr>
              <a:t>Το Δικαστήριο διέταξε προσωρινά τις αντίδικες εταιρίες παροχής υπηρεσιών πρόσβασης στο διαδίκτυο να εγκαταστήσουν στους δρομολογητές του δικτύου τους συγκεκριμένο τεχνολογικό μέτρο προστασίας (φίλτρο),</a:t>
            </a:r>
          </a:p>
          <a:p>
            <a:pPr lvl="0" algn="just">
              <a:buFont typeface="Wingdings" pitchFamily="2"/>
              <a:buChar char="v"/>
            </a:pPr>
            <a:r>
              <a:rPr lang="el-GR" sz="1800" spc="100">
                <a:latin typeface="Times New Roman"/>
              </a:rPr>
              <a:t> ώστε  να καταστεί αδύνατη η ψηφιακή καταφόρτωση</a:t>
            </a:r>
            <a:r>
              <a:rPr lang="en-US" sz="1800" spc="100">
                <a:latin typeface="Times New Roman"/>
              </a:rPr>
              <a:t>,</a:t>
            </a:r>
            <a:r>
              <a:rPr lang="el-GR" sz="1800" spc="100">
                <a:latin typeface="Times New Roman"/>
              </a:rPr>
              <a:t> στους Η/Υ των συνδρομητών τους</a:t>
            </a:r>
            <a:r>
              <a:rPr lang="en-US" sz="1800" spc="100">
                <a:latin typeface="Times New Roman"/>
              </a:rPr>
              <a:t>,</a:t>
            </a:r>
            <a:r>
              <a:rPr lang="el-GR" sz="1800" spc="100">
                <a:latin typeface="Times New Roman"/>
              </a:rPr>
              <a:t> προστατευόμενων από την Π.Ι έργων, τα οποία παρανόμως περιέχονται στις επίδικες ιστοσελίδες.</a:t>
            </a:r>
          </a:p>
          <a:p>
            <a:pPr lvl="0" algn="just">
              <a:buFont typeface="Wingdings" pitchFamily="2"/>
              <a:buChar char="v"/>
            </a:pPr>
            <a:r>
              <a:rPr lang="el-GR" sz="1800">
                <a:latin typeface="Times New Roman" pitchFamily="18"/>
                <a:cs typeface="Times New Roman" pitchFamily="18"/>
              </a:rPr>
              <a:t>Εφαρμογή της αρχής της αναλογικότητας και του κοινοτικού κεκτημένου.</a:t>
            </a:r>
          </a:p>
          <a:p>
            <a:pPr lvl="0" algn="just">
              <a:buFont typeface="Wingdings" pitchFamily="2"/>
              <a:buChar char="v"/>
            </a:pPr>
            <a:r>
              <a:rPr lang="el-GR" sz="1800">
                <a:latin typeface="Times New Roman" pitchFamily="18"/>
                <a:cs typeface="Times New Roman" pitchFamily="18"/>
              </a:rPr>
              <a:t>Αντί της διακοπής πρόσβασης, το Δικαστήριο επιλέγει να εφαρμόσει το πλέον κατάλληλο και πρόσφορο μέτρο τεχνολογικής προστασίας, αυτό της εγκατάστασης του συγκεκριμένου φίλτρου.</a:t>
            </a:r>
          </a:p>
          <a:p>
            <a:pPr lvl="0" algn="just">
              <a:buFont typeface="Wingdings" pitchFamily="2"/>
              <a:buChar char="v"/>
            </a:pPr>
            <a:r>
              <a:rPr lang="el-GR" sz="1800">
                <a:latin typeface="Times New Roman" pitchFamily="18"/>
                <a:cs typeface="Times New Roman" pitchFamily="18"/>
              </a:rPr>
              <a:t>Μνεία των υποθέσεων L' Oréal και Tele 2.</a:t>
            </a:r>
          </a:p>
        </p:txBody>
      </p:sp>
      <p:sp>
        <p:nvSpPr>
          <p:cNvPr id="3" name="Τίτλος 2"/>
          <p:cNvSpPr txBox="1">
            <a:spLocks noGrp="1"/>
          </p:cNvSpPr>
          <p:nvPr>
            <p:ph type="title"/>
          </p:nvPr>
        </p:nvSpPr>
        <p:spPr/>
        <p:txBody>
          <a:bodyPr/>
          <a:lstStyle/>
          <a:p>
            <a:pPr lvl="0"/>
            <a:r>
              <a:rPr lang="el-GR" sz="1800" spc="100">
                <a:solidFill>
                  <a:srgbClr val="000000"/>
                </a:solidFill>
                <a:latin typeface="Times New Roman"/>
              </a:rPr>
              <a:t>Η εφαρμογή του άρ. 64Α ν. 2121/93 έναντι παρόχων διαδικτυακών υπηρεσιών</a:t>
            </a:r>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Συγκέντρωση">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821</TotalTime>
  <Words>1873</Words>
  <Application>Microsoft Macintosh PowerPoint</Application>
  <PresentationFormat>On-screen Show (4:3)</PresentationFormat>
  <Paragraphs>135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Συγκέντρωση</vt:lpstr>
      <vt:lpstr>ΕΜΕΟΔ Νομικά προβλήματα των διαδικτυακών συναλλαγών Ναύπλιο, 6-7 Οκτωβρίου 2017  Η εφαρμογή του άρ. 64Α ν. 2121/93 έναντι παρόχων διαδικτυακών υπηρεσιών  </vt:lpstr>
      <vt:lpstr>Η εφαρμογή του άρ. 64Α ν. 2121/93 έναντι παρόχων διαδικτυακών υπηρεσιών </vt:lpstr>
      <vt:lpstr>Η εφαρμογή του άρ. 64Α ν. 2121/93 έναντι παρόχων διαδικτυακών υπηρεσιών </vt:lpstr>
      <vt:lpstr>Η εφαρμογή του άρ. 64Α ν. 2121/93 έναντι παρόχων διαδικτυακών υπηρεσιών </vt:lpstr>
      <vt:lpstr>Η εφαρμογή του άρ. 64Α ν. 2121/93 έναντι παρόχων διαδικτυακών υπηρεσιών </vt:lpstr>
      <vt:lpstr>Η εφαρμογή του άρ. 64Α ν. 2121/93 έναντι παρόχων διαδικτυακών υπηρεσιών </vt:lpstr>
      <vt:lpstr>Η εφαρμογή του άρ. 64Α ν. 2121/93 έναντι παρόχων διαδικτυακών υπηρεσιών </vt:lpstr>
      <vt:lpstr>Η εφαρμογή του άρ. 64Α ν. 2121/93 έναντι παρόχων διαδικτυακών υπηρεσιών </vt:lpstr>
      <vt:lpstr>Η εφαρμογή του άρ. 64Α ν. 2121/93 έναντι παρόχων διαδικτυακών υπηρεσιών</vt:lpstr>
      <vt:lpstr>Η εφαρμογή του άρ. 64Α ν. 2121/93 έναντι παρόχων διαδικτυακών υπηρεσιών</vt:lpstr>
      <vt:lpstr>Η εφαρμογή του άρ. 64Α ν. 2121/93 έναντι παρόχων διαδικτυακών υπηρεσιών</vt:lpstr>
      <vt:lpstr>Η εφαρμογή του άρ. 64Α ν. 2121/93 έναντι παρόχων διαδικτυακών υπηρεσιών</vt:lpstr>
      <vt:lpstr>Η εφαρμογή του άρ. 64Α ν. 2121/93 έναντι παρόχων διαδικτυακών υπηρεσιών</vt:lpstr>
      <vt:lpstr>Η εφαρμογή του άρ. 64Α ν. 2121/93 έναντι παρόχων διαδικτυακών υπηρεσιών</vt:lpstr>
      <vt:lpstr>Η εφαρμογή του άρ. 64Α ν. 2121/93 έναντι παρόχων διαδικτυακών υπηρεσιών</vt:lpstr>
      <vt:lpstr>Η εφαρμογή του άρ. 64Α ν. 2121/93 έναντι παρόχων διαδικτυακών υπηρεσιών</vt:lpstr>
      <vt:lpstr>Η εφαρμογή του άρ. 64Α ν. 2121/93 έναντι παρόχων διαδικτυακών υπηρεσιών</vt:lpstr>
      <vt:lpstr>Η εφαρμογή του άρ. 64Α ν. 2121/93 έναντι παρόχων διαδικτυακών υπηρεσιών</vt:lpstr>
      <vt:lpstr>Η εφαρμογή του άρ. 64Α ν. 2121/93 έναντι παρόχων διαδικτυακών υπηρεσιών</vt:lpstr>
      <vt:lpstr>Η εφαρμογή του άρ. 64Α ν. 2121/93 έναντι παρόχων διαδικτυακών υπηρεσιών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εφαρμογή του άρ. 64Α ν. 2121/93 έναντι παρόχων διαδικτυακών Υπηρεσιών</dc:title>
  <dc:creator>ΣΙΝΑΝΙΟΤΗ</dc:creator>
  <cp:lastModifiedBy>G PSAROUDAKIS</cp:lastModifiedBy>
  <cp:revision>31</cp:revision>
  <cp:lastPrinted>2017-09-28T14:11:22Z</cp:lastPrinted>
  <dcterms:created xsi:type="dcterms:W3CDTF">2017-09-13T13:44:30Z</dcterms:created>
  <dcterms:modified xsi:type="dcterms:W3CDTF">2017-09-29T20:27:23Z</dcterms:modified>
</cp:coreProperties>
</file>