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8" r:id="rId4"/>
    <p:sldId id="264" r:id="rId5"/>
    <p:sldId id="267" r:id="rId6"/>
    <p:sldId id="266" r:id="rId7"/>
    <p:sldId id="259" r:id="rId8"/>
    <p:sldId id="261" r:id="rId9"/>
    <p:sldId id="263" r:id="rId10"/>
    <p:sldId id="262" r:id="rId11"/>
    <p:sldId id="260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2952" y="-292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9849" y="0"/>
            <a:ext cx="1948349" cy="512646"/>
          </a:xfrm>
          <a:prstGeom prst="rect">
            <a:avLst/>
          </a:prstGeom>
        </p:spPr>
        <p:txBody>
          <a:bodyPr vert="horz" lIns="96067" tIns="48033" rIns="96067" bIns="480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968"/>
            <a:ext cx="3076694" cy="510358"/>
          </a:xfrm>
          <a:prstGeom prst="rect">
            <a:avLst/>
          </a:prstGeom>
        </p:spPr>
        <p:txBody>
          <a:bodyPr vert="horz" lIns="96067" tIns="48033" rIns="96067" bIns="480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900" b="1">
                <a:solidFill>
                  <a:schemeClr val="bg1">
                    <a:lumMod val="75000"/>
                  </a:schemeClr>
                </a:solidFill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505" y="9721968"/>
            <a:ext cx="3076694" cy="510358"/>
          </a:xfrm>
          <a:prstGeom prst="rect">
            <a:avLst/>
          </a:prstGeom>
        </p:spPr>
        <p:txBody>
          <a:bodyPr vert="horz" lIns="96067" tIns="48033" rIns="96067" bIns="480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 b="1"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fld id="{1CAD940D-B096-4932-BE9B-A7B58C03A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ECF66F-E927-48C0-AED6-274FF57C136A}"/>
              </a:ext>
            </a:extLst>
          </p:cNvPr>
          <p:cNvSpPr txBox="1"/>
          <p:nvPr/>
        </p:nvSpPr>
        <p:spPr>
          <a:xfrm>
            <a:off x="196850" y="164306"/>
            <a:ext cx="487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i="1" dirty="0">
                <a:latin typeface="Cambria" panose="02040503050406030204" pitchFamily="18" charset="0"/>
              </a:rPr>
              <a:t>Κανόνες ή Αυτορρύθμιση για το Διαδίκτυο</a:t>
            </a:r>
          </a:p>
          <a:p>
            <a:r>
              <a:rPr lang="el-GR" sz="1100" dirty="0">
                <a:latin typeface="Cambria" panose="02040503050406030204" pitchFamily="18" charset="0"/>
              </a:rPr>
              <a:t>Γ. Ν. Γιαννόπουλος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94" cy="512646"/>
          </a:xfrm>
          <a:prstGeom prst="rect">
            <a:avLst/>
          </a:prstGeom>
        </p:spPr>
        <p:txBody>
          <a:bodyPr vert="horz" lIns="96067" tIns="48033" rIns="96067" bIns="480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5" y="0"/>
            <a:ext cx="3076694" cy="512646"/>
          </a:xfrm>
          <a:prstGeom prst="rect">
            <a:avLst/>
          </a:prstGeom>
        </p:spPr>
        <p:txBody>
          <a:bodyPr vert="horz" lIns="96067" tIns="48033" rIns="96067" bIns="480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E20BD84-8B17-429A-BEA0-6D35251440CB}" type="datetimeFigureOut">
              <a:rPr lang="en-US"/>
              <a:pPr>
                <a:defRPr/>
              </a:pPr>
              <a:t>10/5/2017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67" tIns="48033" rIns="96067" bIns="4803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1" y="4860983"/>
            <a:ext cx="5678779" cy="4606950"/>
          </a:xfrm>
          <a:prstGeom prst="rect">
            <a:avLst/>
          </a:prstGeom>
        </p:spPr>
        <p:txBody>
          <a:bodyPr vert="horz" lIns="96067" tIns="48033" rIns="96067" bIns="4803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968"/>
            <a:ext cx="3076694" cy="510358"/>
          </a:xfrm>
          <a:prstGeom prst="rect">
            <a:avLst/>
          </a:prstGeom>
        </p:spPr>
        <p:txBody>
          <a:bodyPr vert="horz" lIns="96067" tIns="48033" rIns="96067" bIns="480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5" y="9721968"/>
            <a:ext cx="3076694" cy="510358"/>
          </a:xfrm>
          <a:prstGeom prst="rect">
            <a:avLst/>
          </a:prstGeom>
        </p:spPr>
        <p:txBody>
          <a:bodyPr vert="horz" lIns="96067" tIns="48033" rIns="96067" bIns="480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B388FD1-954A-4F68-A5D9-92C916336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905000"/>
            <a:ext cx="7315200" cy="1905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4140200"/>
            <a:ext cx="7315200" cy="2336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228600" cy="1905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140200"/>
            <a:ext cx="228600" cy="2336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2717800"/>
            <a:ext cx="6858000" cy="990600"/>
          </a:xfrm>
        </p:spPr>
        <p:txBody>
          <a:bodyPr anchor="t">
            <a:normAutofit/>
          </a:bodyPr>
          <a:lstStyle>
            <a:lvl1pPr algn="r">
              <a:defRPr sz="2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858000" cy="9144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FB6B-3F54-43BA-A822-9B641D3A7F71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C3FC-90B3-47EB-81F0-718F061FA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0095-A299-4DCF-AC81-347EFF7E5F94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A2D9-216F-4DEF-9BA3-B7AF47E7A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93800"/>
            <a:ext cx="8229600" cy="4937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91275"/>
            <a:ext cx="7772400" cy="466725"/>
          </a:xfrm>
        </p:spPr>
        <p:txBody>
          <a:bodyPr anchor="ctr"/>
          <a:lstStyle>
            <a:lvl1pPr algn="l">
              <a:defRPr sz="2000" b="1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188075"/>
            <a:ext cx="685800" cy="669925"/>
          </a:xfrm>
        </p:spPr>
        <p:txBody>
          <a:bodyPr/>
          <a:lstStyle>
            <a:lvl1pPr algn="r">
              <a:defRPr sz="28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F5053E87-151E-49C3-AFB0-0AB198072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1F4D9-C1D6-47F8-944E-0C5AFFE91505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BFBC-9B00-4B97-92E4-5981040530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888E-0FB9-471A-B5B4-2A26032E3D31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F608-1123-427E-ADF9-AA369B490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6564-3E85-4FB3-A4E5-FF60061DC60E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173B-0F1D-4834-B637-EAC42A6F0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5A08-4A57-496D-974F-18EAAB197A78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6BB7-0A9D-48E1-9D4D-3B48C59DC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13E7-CF95-4627-B24E-E226060CE205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3BC3-9884-49A9-816F-C418A6BF0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2C5D-EE2F-49D9-B9FF-674532E2C2BB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11AA-0A3E-4370-B42F-B00858F35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19C9-B00B-47A3-985F-B91BDF23D39A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2245-3E93-4B2D-903C-11CBCAB0E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2C0C1C-4DB4-4E65-9FDD-86F8CA358A4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Εργαστήριο Νομικής Πληροφορικής - </a:t>
            </a:r>
            <a:r>
              <a:rPr lang="en-US"/>
              <a:t>gyannop@law.uoa.gr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2012E-ED3C-4732-9B67-DFFECAC70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3" r:id="rId4"/>
    <p:sldLayoutId id="2147483724" r:id="rId5"/>
    <p:sldLayoutId id="2147483729" r:id="rId6"/>
    <p:sldLayoutId id="2147483730" r:id="rId7"/>
    <p:sldLayoutId id="2147483731" r:id="rId8"/>
    <p:sldLayoutId id="2147483732" r:id="rId9"/>
    <p:sldLayoutId id="2147483725" r:id="rId10"/>
    <p:sldLayoutId id="2147483733" r:id="rId11"/>
  </p:sldLayoutIdLst>
  <p:transition spd="slow"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yannop@law.uo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990600" y="2006600"/>
            <a:ext cx="7239000" cy="1625600"/>
          </a:xfrm>
        </p:spPr>
        <p:txBody>
          <a:bodyPr>
            <a:noAutofit/>
          </a:bodyPr>
          <a:lstStyle/>
          <a:p>
            <a:pPr eaLnBrk="1" hangingPunct="1"/>
            <a:r>
              <a:rPr lang="el-GR" sz="4400" b="1" i="1" dirty="0">
                <a:solidFill>
                  <a:srgbClr val="002060"/>
                </a:solidFill>
              </a:rPr>
              <a:t>Κανόνες ή αυτορρύθμιση για το Διαδίκτυο;</a:t>
            </a:r>
            <a:br>
              <a:rPr lang="el-GR" sz="4400" b="1" i="1" dirty="0">
                <a:solidFill>
                  <a:srgbClr val="002060"/>
                </a:solidFill>
              </a:rPr>
            </a:br>
            <a:endParaRPr lang="en-US" sz="44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239000" cy="2133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1800" b="1" dirty="0">
                <a:solidFill>
                  <a:srgbClr val="002060"/>
                </a:solidFill>
              </a:rPr>
              <a:t>Γιώργος Ν. Γιαννόπουλος</a:t>
            </a:r>
            <a:endParaRPr lang="en-US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1800" dirty="0">
                <a:solidFill>
                  <a:srgbClr val="002060"/>
                </a:solidFill>
              </a:rPr>
              <a:t>Επίκουρος Καθηγητής, Νομική Σχολή, ΕΚΠΑ</a:t>
            </a:r>
            <a:endParaRPr lang="en-US" sz="1800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1800" dirty="0">
                <a:solidFill>
                  <a:srgbClr val="002060"/>
                </a:solidFill>
              </a:rPr>
              <a:t>Διευθυντής του Εργαστηρίου Νομικής Πληροφορικής</a:t>
            </a:r>
            <a:endParaRPr lang="en-US" sz="1800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>
                <a:solidFill>
                  <a:srgbClr val="0070C0"/>
                </a:solidFill>
                <a:hlinkClick r:id="rId2"/>
              </a:rPr>
              <a:t>gyannop@law.uoa.gr</a:t>
            </a:r>
            <a:endParaRPr lang="en-US" sz="18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18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l-GR" sz="18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9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53888" t="18916" r="18086" b="42446"/>
          <a:stretch>
            <a:fillRect/>
          </a:stretch>
        </p:blipFill>
        <p:spPr bwMode="auto">
          <a:xfrm>
            <a:off x="0" y="0"/>
            <a:ext cx="1676399" cy="184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1B461E47-7D14-4FD6-A3D9-746A03B4A8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2136" y="1170353"/>
            <a:ext cx="28575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ΔΙΚΑΙΟ &amp; ΝΕΕΣ ΤΕΧΝΟΛΟΓΙΕΣ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900" b="1" i="1" dirty="0">
                <a:solidFill>
                  <a:srgbClr val="002060"/>
                </a:solidFill>
                <a:latin typeface="+mj-lt"/>
              </a:rPr>
              <a:t>Καινοτόμα μέσα έναντι </a:t>
            </a:r>
            <a:r>
              <a:rPr lang="en-US" sz="2900" b="1" i="1" dirty="0">
                <a:solidFill>
                  <a:srgbClr val="002060"/>
                </a:solidFill>
                <a:latin typeface="+mj-lt"/>
              </a:rPr>
              <a:t/>
            </a:r>
            <a:br>
              <a:rPr lang="en-US" sz="2900" b="1" i="1" dirty="0">
                <a:solidFill>
                  <a:srgbClr val="002060"/>
                </a:solidFill>
                <a:latin typeface="+mj-lt"/>
              </a:rPr>
            </a:br>
            <a:r>
              <a:rPr lang="el-GR" sz="2900" b="1" i="1" dirty="0">
                <a:solidFill>
                  <a:srgbClr val="002060"/>
                </a:solidFill>
                <a:latin typeface="+mj-lt"/>
              </a:rPr>
              <a:t>παραδοσιακών δομών</a:t>
            </a:r>
          </a:p>
          <a:p>
            <a:pPr marL="180975" lvl="1" indent="0">
              <a:buNone/>
            </a:pPr>
            <a:r>
              <a:rPr lang="el-GR" sz="2000" i="1" dirty="0">
                <a:solidFill>
                  <a:srgbClr val="002060"/>
                </a:solidFill>
                <a:latin typeface="+mj-lt"/>
              </a:rPr>
              <a:t>Μεσολάβηση </a:t>
            </a:r>
            <a:r>
              <a:rPr lang="en-US" sz="2000" i="1" dirty="0" err="1">
                <a:solidFill>
                  <a:srgbClr val="002060"/>
                </a:solidFill>
                <a:latin typeface="+mj-lt"/>
              </a:rPr>
              <a:t>taxibeat</a:t>
            </a:r>
            <a:r>
              <a:rPr lang="en-US" sz="2000" i="1" dirty="0">
                <a:solidFill>
                  <a:srgbClr val="002060"/>
                </a:solidFill>
                <a:latin typeface="+mj-lt"/>
              </a:rPr>
              <a:t> v </a:t>
            </a:r>
            <a:r>
              <a:rPr lang="el-GR" sz="2000" i="1" dirty="0">
                <a:solidFill>
                  <a:srgbClr val="002060"/>
                </a:solidFill>
                <a:latin typeface="+mj-lt"/>
              </a:rPr>
              <a:t>σύμβαση μεταφοράς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449263" lvl="1" indent="-268288"/>
            <a:r>
              <a:rPr lang="el-GR" sz="2000" dirty="0">
                <a:solidFill>
                  <a:srgbClr val="002060"/>
                </a:solidFill>
                <a:latin typeface="+mj-lt"/>
              </a:rPr>
              <a:t>Τι αποτελεί 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Y</a:t>
            </a:r>
            <a:r>
              <a:rPr lang="el-GR" sz="2000" b="1" dirty="0" err="1" smtClean="0">
                <a:solidFill>
                  <a:srgbClr val="002060"/>
                </a:solidFill>
                <a:latin typeface="+mj-lt"/>
              </a:rPr>
              <a:t>πηρεσία</a:t>
            </a:r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+mj-lt"/>
              </a:rPr>
              <a:t>της </a:t>
            </a:r>
            <a:r>
              <a:rPr lang="el-GR" sz="2000" b="1" dirty="0" err="1">
                <a:solidFill>
                  <a:srgbClr val="002060"/>
                </a:solidFill>
                <a:latin typeface="+mj-lt"/>
              </a:rPr>
              <a:t>ΚτΠ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; (1§2 Οδ. 98/34/ΕΚ)</a:t>
            </a:r>
          </a:p>
          <a:p>
            <a:pPr marL="723901" lvl="1" indent="-268288"/>
            <a:r>
              <a:rPr lang="en-US" sz="1800" dirty="0">
                <a:solidFill>
                  <a:srgbClr val="002060"/>
                </a:solidFill>
                <a:latin typeface="+mj-lt"/>
              </a:rPr>
              <a:t>C</a:t>
            </a:r>
            <a:r>
              <a:rPr lang="el-GR" sz="1800" dirty="0">
                <a:solidFill>
                  <a:srgbClr val="002060"/>
                </a:solidFill>
                <a:latin typeface="+mj-lt"/>
              </a:rPr>
              <a:t>-434/15 </a:t>
            </a:r>
            <a:r>
              <a:rPr lang="en-US" sz="1800" i="1" dirty="0" err="1">
                <a:solidFill>
                  <a:srgbClr val="002060"/>
                </a:solidFill>
                <a:latin typeface="+mj-lt"/>
              </a:rPr>
              <a:t>Asociación</a:t>
            </a:r>
            <a:r>
              <a:rPr lang="en-US" sz="1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j-lt"/>
              </a:rPr>
              <a:t>Profesional</a:t>
            </a:r>
            <a:r>
              <a:rPr lang="en-US" sz="1800" i="1" dirty="0">
                <a:solidFill>
                  <a:srgbClr val="002060"/>
                </a:solidFill>
                <a:latin typeface="+mj-lt"/>
              </a:rPr>
              <a:t> Elite </a:t>
            </a:r>
            <a:r>
              <a:rPr lang="en-US" sz="1800" i="1" dirty="0" smtClean="0">
                <a:solidFill>
                  <a:srgbClr val="002060"/>
                </a:solidFill>
                <a:latin typeface="+mj-lt"/>
              </a:rPr>
              <a:t>Taxi</a:t>
            </a:r>
            <a:r>
              <a:rPr lang="el-GR" sz="1800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C-320/16 </a:t>
            </a:r>
            <a:r>
              <a:rPr lang="en-US" sz="1800" i="1" dirty="0">
                <a:solidFill>
                  <a:srgbClr val="002060"/>
                </a:solidFill>
                <a:latin typeface="+mj-lt"/>
              </a:rPr>
              <a:t>Uber France </a:t>
            </a:r>
          </a:p>
          <a:p>
            <a:pPr marL="896938" indent="-180975"/>
            <a:r>
              <a:rPr lang="el-GR" sz="2000" dirty="0">
                <a:solidFill>
                  <a:srgbClr val="002060"/>
                </a:solidFill>
                <a:latin typeface="+mj-lt"/>
              </a:rPr>
              <a:t>Κύριο στοιχείο: παροχή εξ αποστάσεως με ηλεκτρονικά μέσα</a:t>
            </a:r>
          </a:p>
          <a:p>
            <a:pPr marL="896938" indent="-180975"/>
            <a:r>
              <a:rPr lang="el-GR" sz="2000" dirty="0">
                <a:solidFill>
                  <a:srgbClr val="002060"/>
                </a:solidFill>
                <a:latin typeface="+mj-lt"/>
              </a:rPr>
              <a:t>Παρέμβαση σε ρυθμισμένη αγορά; «στο μη ηλεκτρονικό τμήμα»</a:t>
            </a:r>
          </a:p>
          <a:p>
            <a:pPr marL="896938" indent="-180975"/>
            <a:r>
              <a:rPr lang="el-GR" sz="2000" dirty="0">
                <a:solidFill>
                  <a:srgbClr val="002060"/>
                </a:solidFill>
                <a:latin typeface="+mj-lt"/>
              </a:rPr>
              <a:t>Αποτελεί παρέμβαση η ίδια η δημιουργία ανταγωνισμού;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pPr marL="896938" indent="-180975"/>
            <a:r>
              <a:rPr lang="el-GR" sz="2000" dirty="0">
                <a:solidFill>
                  <a:srgbClr val="002060"/>
                </a:solidFill>
                <a:latin typeface="+mj-lt"/>
              </a:rPr>
              <a:t>ΠΑΡΕΜΠΟΔΙΖΕΤΑΙ Η ΕΛΕΥΘΕΡΗ ΡΟΗ;</a:t>
            </a:r>
          </a:p>
          <a:p>
            <a:pPr marL="173037" indent="-447675"/>
            <a:r>
              <a:rPr lang="el-GR" sz="2400" dirty="0">
                <a:solidFill>
                  <a:srgbClr val="002060"/>
                </a:solidFill>
                <a:latin typeface="+mj-lt"/>
              </a:rPr>
              <a:t>Η καινοτομία πρέπει να τηρεί το υφιστάμενο πλαίσιο;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marL="173037" indent="-447675"/>
            <a:r>
              <a:rPr lang="el-GR" sz="2400" dirty="0">
                <a:solidFill>
                  <a:srgbClr val="002060"/>
                </a:solidFill>
                <a:latin typeface="+mj-lt"/>
              </a:rPr>
              <a:t>Μπορεί ο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[</a:t>
            </a: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εθνικός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]</a:t>
            </a: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l-GR" sz="2400" dirty="0">
                <a:solidFill>
                  <a:srgbClr val="002060"/>
                </a:solidFill>
                <a:latin typeface="+mj-lt"/>
              </a:rPr>
              <a:t>νομοθέτης να την περιορίσει;</a:t>
            </a:r>
          </a:p>
          <a:p>
            <a:pPr marL="173037" indent="-447675"/>
            <a:endParaRPr lang="el-GR" sz="2900" dirty="0">
              <a:solidFill>
                <a:srgbClr val="002060"/>
              </a:solidFill>
              <a:latin typeface="+mj-lt"/>
            </a:endParaRPr>
          </a:p>
          <a:p>
            <a:pPr marL="173037" indent="-447675"/>
            <a:endParaRPr lang="el-GR" sz="2900" dirty="0"/>
          </a:p>
          <a:p>
            <a:endParaRPr lang="el-GR" sz="2400" dirty="0"/>
          </a:p>
          <a:p>
            <a:endParaRPr lang="el-GR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0F0EE4F9-B975-44AE-8231-12262ADA59C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066800"/>
            <a:ext cx="2590800" cy="2579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ambria" pitchFamily="18" charset="0"/>
              </a:rPr>
              <a:t>ΤΟ ΔΙΚΑΙΟ ΤΟΥ Α(ΜΦΙ)ΛΟΓΟΥ…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Δύο ακαταμάχητοι περισπασμοί:</a:t>
            </a:r>
            <a:endParaRPr 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457200" indent="-457200">
              <a:buNone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1.	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Ο πόθος των νομικών να δαμάσουν 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την 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τεχνολογία</a:t>
            </a:r>
            <a:endParaRPr 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457200" indent="-457200">
              <a:buNone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2.	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Ο φόβος ότι ο «κώδικας λογισμικού»</a:t>
            </a:r>
            <a:b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θα </a:t>
            </a:r>
            <a:r>
              <a:rPr lang="el-GR" sz="2400" dirty="0">
                <a:solidFill>
                  <a:srgbClr val="002060"/>
                </a:solidFill>
                <a:latin typeface="Cambria" pitchFamily="18" charset="0"/>
              </a:rPr>
              <a:t>ποδηγετήσει τον κανόνα δικαίου </a:t>
            </a:r>
            <a:endParaRPr lang="en-US" sz="2400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H </a:t>
            </a:r>
            <a:r>
              <a:rPr lang="el-GR" sz="2400" b="1" dirty="0">
                <a:solidFill>
                  <a:srgbClr val="002060"/>
                </a:solidFill>
                <a:latin typeface="Cambria" pitchFamily="18" charset="0"/>
              </a:rPr>
              <a:t>εσωτερική προθυμία συμμόρφωσης προτιμότερη από την καταστολή</a:t>
            </a:r>
          </a:p>
          <a:p>
            <a:r>
              <a:rPr lang="el-GR" sz="2400" dirty="0">
                <a:solidFill>
                  <a:srgbClr val="002060"/>
                </a:solidFill>
                <a:latin typeface="Cambria" pitchFamily="18" charset="0"/>
              </a:rPr>
              <a:t>Οι αξίες που ενσωματώνει το νέο μέσο αντικατοπτρίζουν  τις αξίες που 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επιθυμούμε</a:t>
            </a:r>
            <a:r>
              <a:rPr lang="en-US" sz="2400" dirty="0" smtClean="0">
                <a:solidFill>
                  <a:srgbClr val="002060"/>
                </a:solidFill>
                <a:latin typeface="Cambria" pitchFamily="18" charset="0"/>
              </a:rPr>
              <a:t>;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ή </a:t>
            </a:r>
            <a:r>
              <a:rPr lang="el-GR" sz="2400" dirty="0">
                <a:solidFill>
                  <a:srgbClr val="002060"/>
                </a:solidFill>
                <a:latin typeface="Cambria" pitchFamily="18" charset="0"/>
              </a:rPr>
              <a:t>θίγουν </a:t>
            </a: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υφισταμένους </a:t>
            </a:r>
            <a:r>
              <a:rPr lang="el-GR" sz="2400" dirty="0">
                <a:solidFill>
                  <a:srgbClr val="002060"/>
                </a:solidFill>
                <a:latin typeface="Cambria" pitchFamily="18" charset="0"/>
              </a:rPr>
              <a:t>(θεμελιώδεις) κανόνες;</a:t>
            </a:r>
          </a:p>
          <a:p>
            <a:pPr algn="r">
              <a:buNone/>
            </a:pPr>
            <a:r>
              <a:rPr lang="el-GR" b="1" i="1" dirty="0" smtClean="0">
                <a:solidFill>
                  <a:srgbClr val="002060"/>
                </a:solidFill>
                <a:latin typeface="Cambria" pitchFamily="18" charset="0"/>
              </a:rPr>
              <a:t>Αν δεν επαρκούν πρέπει </a:t>
            </a:r>
            <a:r>
              <a:rPr lang="el-GR" b="1" i="1" dirty="0">
                <a:solidFill>
                  <a:srgbClr val="002060"/>
                </a:solidFill>
                <a:latin typeface="Cambria" pitchFamily="18" charset="0"/>
              </a:rPr>
              <a:t>να </a:t>
            </a:r>
            <a:r>
              <a:rPr lang="el-GR" b="1" i="1" dirty="0" smtClean="0">
                <a:solidFill>
                  <a:srgbClr val="002060"/>
                </a:solidFill>
                <a:latin typeface="Cambria" pitchFamily="18" charset="0"/>
              </a:rPr>
              <a:t>τους αλλάξουμε</a:t>
            </a:r>
          </a:p>
          <a:p>
            <a:pPr algn="r">
              <a:buNone/>
            </a:pPr>
            <a:r>
              <a:rPr lang="el-GR" b="1" i="1" dirty="0" smtClean="0">
                <a:solidFill>
                  <a:srgbClr val="002060"/>
                </a:solidFill>
                <a:latin typeface="Cambria" pitchFamily="18" charset="0"/>
              </a:rPr>
              <a:t>με συνδυασμό μέσων και τεχνικών  </a:t>
            </a:r>
            <a:endParaRPr lang="en-US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Αποτέλεσμα εικόνας για smo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143000"/>
            <a:ext cx="2590800" cy="19331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INTERNET </a:t>
            </a:r>
            <a:r>
              <a:rPr lang="el-GR" b="1" dirty="0">
                <a:latin typeface="Cambria" panose="02040503050406030204" pitchFamily="18" charset="0"/>
              </a:rPr>
              <a:t>&amp; ΚΑΝΟΝΕΣ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4625" lvl="1" indent="-174625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  <a:latin typeface="+mj-lt"/>
              </a:rPr>
              <a:t>ΡΥΘΜΙΖΕΤΑΙ ΕΠΑΡΚΩΣ ΑΠΟ ΠΟΛΛΕΣ ΔΙΚΑΙΟΔΟΣΙΕΣ</a:t>
            </a:r>
          </a:p>
          <a:p>
            <a:pPr marL="174625" lvl="1" indent="-174625"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+mj-lt"/>
              </a:rPr>
              <a:t>Η ΑΡΧΙΤΕΚΤΟΝΙΚΗ ΔΥΣΧΕΡΑΙΝΕΙ ΤΗΝ ΕΠΙΒΟΛΗ</a:t>
            </a:r>
            <a:endParaRPr lang="el-GR" sz="2100" b="1" dirty="0">
              <a:solidFill>
                <a:srgbClr val="002060"/>
              </a:solidFill>
              <a:latin typeface="+mj-lt"/>
            </a:endParaRPr>
          </a:p>
          <a:p>
            <a:pPr marL="174625" indent="-174625" algn="r">
              <a:lnSpc>
                <a:spcPct val="150000"/>
              </a:lnSpc>
              <a:buNone/>
            </a:pPr>
            <a:r>
              <a:rPr lang="el-GR" sz="1800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n-US" sz="1800" dirty="0" smtClean="0">
                <a:solidFill>
                  <a:srgbClr val="002060"/>
                </a:solidFill>
                <a:latin typeface="Cambria" pitchFamily="18" charset="0"/>
              </a:rPr>
              <a:t>Lawrence </a:t>
            </a:r>
            <a:r>
              <a:rPr lang="en-US" sz="1800" dirty="0" err="1" smtClean="0">
                <a:solidFill>
                  <a:srgbClr val="002060"/>
                </a:solidFill>
                <a:latin typeface="Cambria" pitchFamily="18" charset="0"/>
              </a:rPr>
              <a:t>Lessig</a:t>
            </a:r>
            <a:r>
              <a:rPr lang="en-US" sz="1800" dirty="0" smtClean="0">
                <a:solidFill>
                  <a:srgbClr val="002060"/>
                </a:solidFill>
                <a:latin typeface="Cambria" pitchFamily="18" charset="0"/>
              </a:rPr>
              <a:t>, 1999)</a:t>
            </a:r>
            <a:endParaRPr lang="el-GR" sz="1800" b="1" dirty="0" smtClean="0">
              <a:solidFill>
                <a:srgbClr val="002060"/>
              </a:solidFill>
              <a:latin typeface="+mj-lt"/>
            </a:endParaRPr>
          </a:p>
          <a:p>
            <a:pPr marL="174625" indent="-174625"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+mj-lt"/>
              </a:rPr>
              <a:t>Ο </a:t>
            </a:r>
            <a:r>
              <a:rPr lang="el-GR" sz="2400" b="1" dirty="0">
                <a:solidFill>
                  <a:srgbClr val="002060"/>
                </a:solidFill>
                <a:latin typeface="+mj-lt"/>
              </a:rPr>
              <a:t>ΝΟΜΟΘΕΤΗΣ ΕΜΜΕΝΕΙ ΣΤΗΝ ΚΑΤΑΣΤΟΛΗ:</a:t>
            </a:r>
          </a:p>
          <a:p>
            <a:pPr marL="982663" indent="-715963">
              <a:buNone/>
            </a:pPr>
            <a:r>
              <a:rPr lang="el-GR" sz="1600" b="1" dirty="0">
                <a:latin typeface="+mj-lt"/>
              </a:rPr>
              <a:t>2002:	</a:t>
            </a:r>
            <a:r>
              <a:rPr lang="el-GR" sz="1600" dirty="0">
                <a:latin typeface="+mj-lt"/>
              </a:rPr>
              <a:t>«</a:t>
            </a:r>
            <a:r>
              <a:rPr lang="el-GR" sz="1600" i="1" dirty="0">
                <a:latin typeface="+mj-lt"/>
              </a:rPr>
              <a:t>…Απαγορεύεται η διεξαγωγή… παιγνίων περιλαμβανομένων και των υπολογιστών σε δημοσία γενικά κέντρα όπως ξενοδοχεία, καφενεία, αίθουσες αναγνωρισμένων σωματείων κάθε φύσης, και σε κάθε άλλο δημόσιο η ιδιωτικό χώρο…</a:t>
            </a:r>
            <a:r>
              <a:rPr lang="el-GR" sz="1600" dirty="0">
                <a:latin typeface="+mj-lt"/>
              </a:rPr>
              <a:t>» </a:t>
            </a:r>
            <a:br>
              <a:rPr lang="el-GR" sz="1600" dirty="0">
                <a:latin typeface="+mj-lt"/>
              </a:rPr>
            </a:br>
            <a:r>
              <a:rPr lang="el-GR" sz="1600" dirty="0">
                <a:latin typeface="+mj-lt"/>
              </a:rPr>
              <a:t>(άρ. 2§1 Ν. 3037/2002, C-65/05 </a:t>
            </a:r>
            <a:r>
              <a:rPr lang="el-GR" sz="1600" i="1" dirty="0">
                <a:latin typeface="+mj-lt"/>
              </a:rPr>
              <a:t>Επιτροπή κατά Ελλάδας</a:t>
            </a:r>
            <a:r>
              <a:rPr lang="el-GR" sz="1600" dirty="0">
                <a:latin typeface="+mj-lt"/>
              </a:rPr>
              <a:t>)</a:t>
            </a:r>
          </a:p>
          <a:p>
            <a:pPr marL="982663" indent="-715963">
              <a:buNone/>
            </a:pPr>
            <a:r>
              <a:rPr lang="el-GR" sz="1600" b="1" dirty="0">
                <a:latin typeface="+mj-lt"/>
              </a:rPr>
              <a:t>2017:	</a:t>
            </a:r>
            <a:r>
              <a:rPr lang="el-GR" sz="1600" dirty="0">
                <a:latin typeface="+mj-lt"/>
              </a:rPr>
              <a:t>«…</a:t>
            </a:r>
            <a:r>
              <a:rPr lang="el-GR" sz="1600" i="1" dirty="0">
                <a:latin typeface="+mj-lt"/>
              </a:rPr>
              <a:t>η αρμόδια υπηρεσία κοινοποιεί τη σχετική απόφαση επιβολής προστίμου ή άλλης κύρωσης προς την υπηρεσία δίωξης ηλεκτρονικού εγκλήματος, για την διεκπεραίωση της </a:t>
            </a:r>
            <a:r>
              <a:rPr lang="el-GR" sz="1600" b="1" i="1" dirty="0">
                <a:solidFill>
                  <a:srgbClr val="FF0000"/>
                </a:solidFill>
                <a:latin typeface="+mj-lt"/>
              </a:rPr>
              <a:t>διακοπής λειτουργίας τυχόν διαδικτυακού </a:t>
            </a:r>
            <a:r>
              <a:rPr lang="el-GR" sz="1600" b="1" i="1" dirty="0" err="1">
                <a:solidFill>
                  <a:srgbClr val="FF0000"/>
                </a:solidFill>
                <a:latin typeface="+mj-lt"/>
              </a:rPr>
              <a:t>ιστοτόπου</a:t>
            </a:r>
            <a:r>
              <a:rPr lang="el-GR" sz="1600" b="1" i="1" dirty="0">
                <a:solidFill>
                  <a:srgbClr val="FF0000"/>
                </a:solidFill>
                <a:latin typeface="+mj-lt"/>
              </a:rPr>
              <a:t> του φορέα και κάθε είδους εφαρμογών σε κινητά τηλέφωνα, ηλεκτρονικούς υπολογιστές και άλλα μέσα</a:t>
            </a:r>
            <a:r>
              <a:rPr lang="el-GR" sz="1600" i="1" dirty="0">
                <a:latin typeface="+mj-lt"/>
              </a:rPr>
              <a:t>…» </a:t>
            </a:r>
            <a:r>
              <a:rPr lang="el-GR" sz="1600" dirty="0">
                <a:latin typeface="+mj-lt"/>
              </a:rPr>
              <a:t>(άρ. 1§8 φερόμενου ΣχΝ/ΣΕΠ-2017 για τις επιβατικές μεταφορές)</a:t>
            </a:r>
          </a:p>
          <a:p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b="1" dirty="0">
                <a:solidFill>
                  <a:srgbClr val="002060"/>
                </a:solidFill>
              </a:rPr>
              <a:t>ΑΔΥΝΑΜΙΑ ΕΠΙΒΟΛΗΣ ΤΩΝ ΚΑΝΟΝΩΝ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b="1" dirty="0">
                <a:solidFill>
                  <a:srgbClr val="002060"/>
                </a:solidFill>
                <a:latin typeface="+mj-lt"/>
              </a:rPr>
              <a:t>Το παραδοσιακό σύστημα αστικών, διοικητικών &amp; ποινικών κυρώσεων εφαρμόζεται : </a:t>
            </a:r>
          </a:p>
          <a:p>
            <a:pPr marL="2962275" indent="-447675"/>
            <a:r>
              <a:rPr lang="el-GR" sz="2400" dirty="0">
                <a:solidFill>
                  <a:srgbClr val="002060"/>
                </a:solidFill>
                <a:latin typeface="+mj-lt"/>
              </a:rPr>
              <a:t>μόνον εντός εθνικών συνόρων</a:t>
            </a:r>
          </a:p>
          <a:p>
            <a:pPr marL="2962275" indent="-447675">
              <a:lnSpc>
                <a:spcPct val="150000"/>
              </a:lnSpc>
            </a:pPr>
            <a:r>
              <a:rPr lang="el-GR" sz="2400" dirty="0">
                <a:solidFill>
                  <a:srgbClr val="002060"/>
                </a:solidFill>
                <a:latin typeface="+mj-lt"/>
              </a:rPr>
              <a:t>με υψηλό κόστος σε έξοδα και χρόνο</a:t>
            </a:r>
          </a:p>
          <a:p>
            <a:pPr marL="0" lvl="1" indent="0" algn="ctr">
              <a:buNone/>
            </a:pPr>
            <a:r>
              <a:rPr lang="el-GR" sz="2800" b="1" i="1" dirty="0">
                <a:solidFill>
                  <a:srgbClr val="002060"/>
                </a:solidFill>
                <a:latin typeface="+mj-lt"/>
              </a:rPr>
              <a:t>Οι κραταιοί του</a:t>
            </a:r>
            <a:r>
              <a:rPr lang="en-US" sz="2800" b="1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Cambria" panose="02040503050406030204" pitchFamily="18" charset="0"/>
              </a:rPr>
              <a:t>Internet</a:t>
            </a:r>
            <a:r>
              <a:rPr lang="en-US" sz="2800" b="1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l-GR" sz="2800" b="1" i="1" dirty="0">
                <a:solidFill>
                  <a:srgbClr val="002060"/>
                </a:solidFill>
                <a:latin typeface="+mj-lt"/>
              </a:rPr>
              <a:t>δεν δαμάζονται με κατασταλτικούς κανόνες </a:t>
            </a:r>
          </a:p>
          <a:p>
            <a:pPr marL="273050" lvl="1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  <a:latin typeface="+mj-lt"/>
              </a:rPr>
              <a:t>Διαπιστώνονται υπερβολές: </a:t>
            </a:r>
          </a:p>
          <a:p>
            <a:pPr lvl="2"/>
            <a:r>
              <a:rPr lang="el-GR" dirty="0">
                <a:solidFill>
                  <a:srgbClr val="002060"/>
                </a:solidFill>
                <a:latin typeface="+mj-lt"/>
              </a:rPr>
              <a:t>είτε ευτράπελες </a:t>
            </a:r>
            <a:r>
              <a:rPr lang="el-GR" sz="1600" dirty="0">
                <a:solidFill>
                  <a:srgbClr val="002060"/>
                </a:solidFill>
                <a:latin typeface="+mj-lt"/>
              </a:rPr>
              <a:t>(Ιταλικό Ανώτατο Δικαστήριο: άρθρα με «ημερομηνία λήξης»)</a:t>
            </a:r>
            <a:endParaRPr lang="en-US" sz="1600" dirty="0">
              <a:solidFill>
                <a:srgbClr val="002060"/>
              </a:solidFill>
              <a:latin typeface="+mj-lt"/>
            </a:endParaRPr>
          </a:p>
          <a:p>
            <a:pPr lvl="2"/>
            <a:r>
              <a:rPr lang="el-GR" dirty="0">
                <a:solidFill>
                  <a:srgbClr val="002060"/>
                </a:solidFill>
                <a:latin typeface="+mj-lt"/>
              </a:rPr>
              <a:t>είτε αδέξιες </a:t>
            </a:r>
            <a:r>
              <a:rPr lang="el-GR" sz="1600" dirty="0">
                <a:solidFill>
                  <a:srgbClr val="002060"/>
                </a:solidFill>
                <a:latin typeface="+mj-lt"/>
              </a:rPr>
              <a:t>(νομοθεσία παιγνίων)</a:t>
            </a:r>
            <a:r>
              <a:rPr lang="el-GR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lvl="2"/>
            <a:r>
              <a:rPr lang="el-GR" dirty="0">
                <a:solidFill>
                  <a:srgbClr val="002060"/>
                </a:solidFill>
                <a:latin typeface="+mj-lt"/>
              </a:rPr>
              <a:t>είτε τραγικές </a:t>
            </a:r>
            <a:r>
              <a:rPr lang="el-GR" sz="1600" dirty="0">
                <a:solidFill>
                  <a:srgbClr val="002060"/>
                </a:solidFill>
                <a:latin typeface="+mj-lt"/>
              </a:rPr>
              <a:t>(οροθετικές γυναίκες)</a:t>
            </a:r>
            <a:endParaRPr lang="el-GR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b="1" dirty="0"/>
              <a:t>ΑΠΟΤΕΛΕΙ ΛΥΣΗ Η ΑΥΤΟΡΡΥΘΜΙΣΗ</a:t>
            </a:r>
            <a:r>
              <a:rPr lang="el-GR" b="1" dirty="0">
                <a:solidFill>
                  <a:srgbClr val="002060"/>
                </a:solidFill>
              </a:rPr>
              <a:t>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3462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600" b="1" dirty="0">
                <a:solidFill>
                  <a:srgbClr val="002060"/>
                </a:solidFill>
                <a:latin typeface="+mj-lt"/>
                <a:cs typeface="+mn-cs"/>
              </a:rPr>
              <a:t>Αυτορρύθμιση</a:t>
            </a:r>
            <a:r>
              <a:rPr lang="el-GR" sz="2600" dirty="0">
                <a:solidFill>
                  <a:srgbClr val="002060"/>
                </a:solidFill>
                <a:latin typeface="+mj-lt"/>
                <a:cs typeface="+mn-cs"/>
              </a:rPr>
              <a:t>: Περιλαμβάνει κάθε είδους εθελοντικές συμφωνίες</a:t>
            </a:r>
          </a:p>
          <a:p>
            <a:pPr marL="1254125" lvl="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600" dirty="0">
                <a:solidFill>
                  <a:srgbClr val="002060"/>
                </a:solidFill>
                <a:latin typeface="+mj-lt"/>
                <a:cs typeface="+mn-cs"/>
              </a:rPr>
              <a:t>Δεν περιλαμβάνει υποχρεωτικά μέτρα</a:t>
            </a:r>
          </a:p>
          <a:p>
            <a:pPr marL="715963" lvl="0" indent="-268288" eaLnBrk="0" hangingPunct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l-GR" sz="2600" b="1" i="1" dirty="0">
                <a:solidFill>
                  <a:srgbClr val="002060"/>
                </a:solidFill>
                <a:latin typeface="+mj-lt"/>
                <a:cs typeface="+mn-cs"/>
              </a:rPr>
              <a:t>-	Χρειάζεται λιγότερη κανονιστική παρέμβαση; </a:t>
            </a:r>
          </a:p>
          <a:p>
            <a:pPr marL="715963" lvl="0" indent="-268288" eaLnBrk="0" hangingPunct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l-GR" sz="2600" b="1" i="1" dirty="0">
                <a:solidFill>
                  <a:srgbClr val="002060"/>
                </a:solidFill>
                <a:latin typeface="+mj-lt"/>
                <a:cs typeface="+mn-cs"/>
              </a:rPr>
              <a:t>-	Ναι, αλλά… </a:t>
            </a:r>
          </a:p>
          <a:p>
            <a:pPr marL="715963" lvl="0" indent="-268288" eaLnBrk="0" hangingPunct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l-GR" sz="2600" b="1" i="1" dirty="0">
                <a:solidFill>
                  <a:srgbClr val="002060"/>
                </a:solidFill>
                <a:latin typeface="+mj-lt"/>
                <a:cs typeface="+mn-cs"/>
              </a:rPr>
              <a:t>-	και εμπιστοσύνη στο επιχειρηματικό μοντέλο…</a:t>
            </a:r>
          </a:p>
          <a:p>
            <a:pPr marL="266700" lvl="0" indent="-2667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600" b="1" dirty="0">
                <a:solidFill>
                  <a:srgbClr val="002060"/>
                </a:solidFill>
                <a:latin typeface="+mj-lt"/>
                <a:cs typeface="+mn-cs"/>
              </a:rPr>
              <a:t>Αποτελεσματικοί μηχανισμοί επιλύσεως διαφορών </a:t>
            </a:r>
          </a:p>
          <a:p>
            <a:pPr marL="1257300" lvl="1" indent="-266700" defTabSz="12573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000" dirty="0">
                <a:solidFill>
                  <a:srgbClr val="002060"/>
                </a:solidFill>
                <a:latin typeface="+mj-lt"/>
                <a:cs typeface="+mn-cs"/>
              </a:rPr>
              <a:t>Σύνδεσμοι 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  <a:cs typeface="+mn-cs"/>
              </a:rPr>
              <a:t>(links) </a:t>
            </a:r>
            <a:r>
              <a:rPr lang="el-GR" sz="2000" dirty="0">
                <a:solidFill>
                  <a:srgbClr val="002060"/>
                </a:solidFill>
                <a:latin typeface="+mj-lt"/>
                <a:cs typeface="+mn-cs"/>
              </a:rPr>
              <a:t>για καταναλωτικές διαφορές</a:t>
            </a:r>
          </a:p>
          <a:p>
            <a:pPr marL="1257300" lvl="1" indent="-266700" defTabSz="12573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000" dirty="0">
                <a:solidFill>
                  <a:srgbClr val="002060"/>
                </a:solidFill>
                <a:latin typeface="+mj-lt"/>
                <a:cs typeface="+mn-cs"/>
              </a:rPr>
              <a:t>Οδηγία 2013/11/ΕΕ &amp; Καν (ΕΕ) 524/2013</a:t>
            </a:r>
          </a:p>
          <a:p>
            <a:pPr marL="1258888" lvl="1" defTabSz="1257300" eaLnBrk="0" hangingPunct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l-GR" sz="2000" dirty="0">
                <a:solidFill>
                  <a:srgbClr val="002060"/>
                </a:solidFill>
                <a:latin typeface="+mj-lt"/>
                <a:cs typeface="+mn-cs"/>
              </a:rPr>
              <a:t>(ηλεκτρονική επίλυση καταναλωτικών διαφορών)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b="1" dirty="0">
                <a:solidFill>
                  <a:srgbClr val="002060"/>
                </a:solidFill>
              </a:rPr>
              <a:t>ΚΩΔΙΚΕΣ ΔΕΟΝΤΟΛΟΓΙΑΣ &amp; ΣΥΡΡΥΘΜΙΣΗ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3462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Η Οδηγία (για το Ηλεκτρονικό Εμπόριο) 2000/31/ΕΚ (άρ. 16§1) ενθαρρύνει </a:t>
            </a:r>
            <a:r>
              <a:rPr lang="el-GR" sz="2000" b="1" dirty="0">
                <a:solidFill>
                  <a:srgbClr val="002060"/>
                </a:solidFill>
                <a:latin typeface="+mj-lt"/>
                <a:cs typeface="+mn-cs"/>
              </a:rPr>
              <a:t>την κατάρτιση κωδίκων δεοντολογίας:</a:t>
            </a:r>
          </a:p>
          <a:p>
            <a:pPr marL="801688" indent="-185738">
              <a:buFont typeface="Arial" pitchFamily="34" charset="0"/>
              <a:buChar char="•"/>
            </a:pPr>
            <a:r>
              <a:rPr lang="el-GR" i="1" dirty="0">
                <a:solidFill>
                  <a:srgbClr val="002060"/>
                </a:solidFill>
                <a:latin typeface="+mj-lt"/>
              </a:rPr>
              <a:t>διαβίβαση των σχεδίων των κωδίκων στην Επιτροπή</a:t>
            </a:r>
          </a:p>
          <a:p>
            <a:pPr marL="801688" indent="-185738">
              <a:buFont typeface="Arial" pitchFamily="34" charset="0"/>
              <a:buChar char="•"/>
            </a:pPr>
            <a:r>
              <a:rPr lang="el-GR" i="1" dirty="0">
                <a:solidFill>
                  <a:srgbClr val="002060"/>
                </a:solidFill>
                <a:latin typeface="+mj-lt"/>
              </a:rPr>
              <a:t>πρόσβαση με ηλεκτρονικά μέσα σε όλες τις κοινοτικές γλώσσες</a:t>
            </a:r>
          </a:p>
          <a:p>
            <a:pPr marL="801688" indent="-185738">
              <a:buFont typeface="Arial" pitchFamily="34" charset="0"/>
              <a:buChar char="•"/>
            </a:pPr>
            <a:r>
              <a:rPr lang="el-GR" i="1" dirty="0">
                <a:solidFill>
                  <a:srgbClr val="002060"/>
                </a:solidFill>
                <a:latin typeface="+mj-lt"/>
              </a:rPr>
              <a:t>κοινοποίηση… των αξιολογήσεων της εφαρμογής …και των συνεπειών στις πρακτικές, στα συναλλακτικά ήθη και έθιμα του ηλεκτρονικού εμπορίου</a:t>
            </a:r>
          </a:p>
          <a:p>
            <a:pPr marL="801688" indent="-185738">
              <a:buFont typeface="Arial" pitchFamily="34" charset="0"/>
              <a:buChar char="•"/>
            </a:pPr>
            <a:r>
              <a:rPr lang="el-GR" i="1" dirty="0">
                <a:solidFill>
                  <a:srgbClr val="002060"/>
                </a:solidFill>
                <a:latin typeface="+mj-lt"/>
              </a:rPr>
              <a:t>ιδίως όσον αφορά την προστασία των ανηλίκων και της ανθρώπινης αξιοπρέπειας.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Cambria" pitchFamily="18" charset="0"/>
              </a:rPr>
              <a:t>άρ 15§</a:t>
            </a:r>
            <a:r>
              <a:rPr lang="el-GR" sz="2000" b="1" dirty="0">
                <a:solidFill>
                  <a:srgbClr val="002060"/>
                </a:solidFill>
                <a:latin typeface="Cambria" pitchFamily="18" charset="0"/>
              </a:rPr>
              <a:t>1</a:t>
            </a:r>
            <a:r>
              <a:rPr lang="en-US" sz="2000" b="1" dirty="0">
                <a:solidFill>
                  <a:srgbClr val="002060"/>
                </a:solidFill>
                <a:latin typeface="Cambria" pitchFamily="18" charset="0"/>
              </a:rPr>
              <a:t> ΠΔ 131/2003</a:t>
            </a:r>
            <a:r>
              <a:rPr lang="el-GR" sz="2000" b="1" dirty="0">
                <a:solidFill>
                  <a:srgbClr val="002060"/>
                </a:solidFill>
                <a:latin typeface="Cambria" pitchFamily="18" charset="0"/>
              </a:rPr>
              <a:t>:</a:t>
            </a:r>
            <a:r>
              <a:rPr lang="en-US" sz="20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mbria" pitchFamily="18" charset="0"/>
              </a:rPr>
              <a:t>οι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mbria" pitchFamily="18" charset="0"/>
              </a:rPr>
              <a:t>κώδικες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 «…</a:t>
            </a:r>
            <a:r>
              <a:rPr lang="en-US" sz="2000" dirty="0" err="1">
                <a:solidFill>
                  <a:srgbClr val="002060"/>
                </a:solidFill>
                <a:latin typeface="Cambria" pitchFamily="18" charset="0"/>
              </a:rPr>
              <a:t>ε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γκρίνονται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από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τον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Υπουργό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Ανάπτυξης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και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δημοσιεύονται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στην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Εφημερίδα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της</a:t>
            </a:r>
            <a:r>
              <a:rPr lang="en-US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Cambria" pitchFamily="18" charset="0"/>
              </a:rPr>
              <a:t>Κυβερνήσεως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…»</a:t>
            </a:r>
            <a:endParaRPr lang="el-GR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lang="el-GR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l-GR" sz="2400" b="1" dirty="0">
                <a:solidFill>
                  <a:srgbClr val="002060"/>
                </a:solidFill>
                <a:latin typeface="Cambria" pitchFamily="18" charset="0"/>
              </a:rPr>
              <a:t>Νομοθετικά επιβαλλόμενη </a:t>
            </a:r>
            <a:r>
              <a:rPr lang="el-GR" sz="2400" b="1" dirty="0" err="1">
                <a:solidFill>
                  <a:srgbClr val="002060"/>
                </a:solidFill>
                <a:latin typeface="Cambria" pitchFamily="18" charset="0"/>
              </a:rPr>
              <a:t>συρρύθμιση</a:t>
            </a:r>
            <a:endParaRPr lang="el-GR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marL="534988" lvl="1" indent="-261938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l-GR" sz="2000" dirty="0">
                <a:solidFill>
                  <a:srgbClr val="002060"/>
                </a:solidFill>
                <a:latin typeface="Cambria" pitchFamily="18" charset="0"/>
              </a:rPr>
              <a:t>Κώδικες Δεοντολογίας ΓΚΠΔ [40§5, 9]: </a:t>
            </a:r>
            <a:br>
              <a:rPr lang="el-GR" sz="2000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el-GR" sz="2000" dirty="0">
                <a:solidFill>
                  <a:srgbClr val="002060"/>
                </a:solidFill>
                <a:latin typeface="Cambria" pitchFamily="18" charset="0"/>
              </a:rPr>
              <a:t>(έγκριση ΑΠΔΠΧ, δημοσίευση, γενική ισχύς στην ΕΕ)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6087C129-0EFD-4248-A182-096510D85D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7900" y="990600"/>
            <a:ext cx="3086100" cy="3086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ΤΕΧΝΙΚΟΙ ΚΑΝΟΝΕΣ &amp; ΠΡΟΤΥΠΑ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Επιβολή τεχνικών μεθόδων με άμεσο ή έμμεσο τρόπο </a:t>
            </a:r>
          </a:p>
          <a:p>
            <a:pPr marL="715963" lvl="1"/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Φίλτρα ελέγχου περιεχομένου  </a:t>
            </a:r>
          </a:p>
          <a:p>
            <a:pPr marL="715963" lvl="1"/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Ζώνες </a:t>
            </a:r>
            <a:r>
              <a:rPr lang="el-GR" dirty="0" err="1" smtClean="0">
                <a:solidFill>
                  <a:srgbClr val="002060"/>
                </a:solidFill>
                <a:latin typeface="Cambria" pitchFamily="18" charset="0"/>
              </a:rPr>
              <a:t>γεωαποκλεισμού</a:t>
            </a:r>
            <a:r>
              <a:rPr lang="el-GR" dirty="0" smtClean="0">
                <a:solidFill>
                  <a:srgbClr val="002060"/>
                </a:solidFill>
                <a:latin typeface="Cambria" pitchFamily="18" charset="0"/>
              </a:rPr>
              <a:t> (διεύθυνση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IP)</a:t>
            </a:r>
            <a:r>
              <a:rPr lang="el-GR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endParaRPr lang="el-GR" dirty="0">
              <a:solidFill>
                <a:srgbClr val="002060"/>
              </a:solidFill>
              <a:latin typeface="Cambria" pitchFamily="18" charset="0"/>
            </a:endParaRPr>
          </a:p>
          <a:p>
            <a:pPr marL="715963" lvl="1"/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Κατάλογος (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black list) </a:t>
            </a:r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του άρ. 48 Ν. 4002/11 </a:t>
            </a:r>
            <a:br>
              <a:rPr lang="el-GR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el-GR" sz="2000" dirty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l-GR" sz="2000" i="1" dirty="0">
                <a:solidFill>
                  <a:srgbClr val="002060"/>
                </a:solidFill>
                <a:latin typeface="Cambria" pitchFamily="18" charset="0"/>
              </a:rPr>
              <a:t>μη </a:t>
            </a:r>
            <a:r>
              <a:rPr lang="el-GR" sz="2000" i="1" dirty="0" err="1">
                <a:solidFill>
                  <a:srgbClr val="002060"/>
                </a:solidFill>
                <a:latin typeface="Cambria" pitchFamily="18" charset="0"/>
              </a:rPr>
              <a:t>αδειοδοτημένοι</a:t>
            </a:r>
            <a:r>
              <a:rPr lang="el-GR" sz="2000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sz="2000" i="1" dirty="0" err="1">
                <a:solidFill>
                  <a:srgbClr val="002060"/>
                </a:solidFill>
                <a:latin typeface="Cambria" pitchFamily="18" charset="0"/>
              </a:rPr>
              <a:t>πάροχοι</a:t>
            </a:r>
            <a:r>
              <a:rPr lang="el-GR" sz="2000" i="1" dirty="0">
                <a:solidFill>
                  <a:srgbClr val="002060"/>
                </a:solidFill>
                <a:latin typeface="Cambria" pitchFamily="18" charset="0"/>
              </a:rPr>
              <a:t> τυχερών παιγνίων</a:t>
            </a:r>
            <a:r>
              <a:rPr lang="el-GR" sz="2000" dirty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dirty="0">
              <a:solidFill>
                <a:srgbClr val="002060"/>
              </a:solidFill>
              <a:latin typeface="Cambria" pitchFamily="18" charset="0"/>
            </a:endParaRPr>
          </a:p>
          <a:p>
            <a:pPr marL="719138" lvl="1" indent="-444500"/>
            <a:r>
              <a:rPr lang="el-GR" b="1" dirty="0" smtClean="0">
                <a:solidFill>
                  <a:srgbClr val="FF0000"/>
                </a:solidFill>
                <a:latin typeface="Cambria" pitchFamily="18" charset="0"/>
              </a:rPr>
              <a:t>Μεταβολή αρχιτεκτονικής </a:t>
            </a:r>
            <a:r>
              <a:rPr lang="el-GR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Cambria" pitchFamily="18" charset="0"/>
              </a:rPr>
              <a:t>by design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&amp; </a:t>
            </a:r>
            <a:r>
              <a:rPr lang="en-US" b="1" i="1" dirty="0" smtClean="0">
                <a:solidFill>
                  <a:srgbClr val="002060"/>
                </a:solidFill>
                <a:latin typeface="Cambria" pitchFamily="18" charset="0"/>
              </a:rPr>
              <a:t>by default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CERT (Computer Emergency Response Team) – </a:t>
            </a:r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Θέματα ασφάλειας</a:t>
            </a:r>
          </a:p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ENISA / </a:t>
            </a:r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Ευρωπαϊκό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CERT</a:t>
            </a:r>
          </a:p>
          <a:p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Γραμμές επικοινωνίας (</a:t>
            </a:r>
            <a:r>
              <a:rPr lang="en-US" dirty="0" err="1">
                <a:solidFill>
                  <a:srgbClr val="002060"/>
                </a:solidFill>
                <a:latin typeface="Cambria" pitchFamily="18" charset="0"/>
              </a:rPr>
              <a:t>Safeline</a:t>
            </a:r>
            <a:r>
              <a:rPr lang="el-GR" dirty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e/e9/General_cargo_ship_midship_section_english.png/280px-General_cargo_ship_midship_section_english.png">
            <a:extLst>
              <a:ext uri="{FF2B5EF4-FFF2-40B4-BE49-F238E27FC236}">
                <a16:creationId xmlns:a16="http://schemas.microsoft.com/office/drawing/2014/main" xmlns="" id="{C8947E82-3F94-4937-A00A-FD898568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08819"/>
            <a:ext cx="3405996" cy="255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mbria" pitchFamily="18" charset="0"/>
              </a:rPr>
              <a:t>ex ante </a:t>
            </a:r>
            <a:r>
              <a:rPr lang="el-GR" b="1" dirty="0" smtClean="0"/>
              <a:t>ΕΥΘΥΝΗ </a:t>
            </a:r>
            <a:r>
              <a:rPr lang="el-GR" b="1" dirty="0"/>
              <a:t>ΣΤΟΥΣ ΠΑΙΚΤΕΣ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3800"/>
            <a:ext cx="8229600" cy="4937760"/>
          </a:xfrm>
        </p:spPr>
        <p:txBody>
          <a:bodyPr/>
          <a:lstStyle/>
          <a:p>
            <a:r>
              <a:rPr lang="el-GR" dirty="0">
                <a:solidFill>
                  <a:srgbClr val="002060"/>
                </a:solidFill>
                <a:latin typeface="+mj-lt"/>
              </a:rPr>
              <a:t>Εφαρμόζεται σε τομείς υψηλής διακινδύνευσης 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(προστασία του περιβάλλοντος)</a:t>
            </a:r>
            <a:r>
              <a:rPr lang="el-GR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722313" lvl="1" indent="-447675"/>
            <a:r>
              <a:rPr lang="el-GR" sz="2000" dirty="0">
                <a:solidFill>
                  <a:srgbClr val="002060"/>
                </a:solidFill>
                <a:latin typeface="+mj-lt"/>
              </a:rPr>
              <a:t>Θεμιτά μέσα μετριασμού των κινδύνων</a:t>
            </a:r>
          </a:p>
          <a:p>
            <a:pPr marL="722313" lvl="1" indent="-447675"/>
            <a:r>
              <a:rPr lang="el-GR" sz="2000" dirty="0">
                <a:solidFill>
                  <a:srgbClr val="002060"/>
                </a:solidFill>
                <a:latin typeface="+mj-lt"/>
              </a:rPr>
              <a:t>Υπεύθυνος τελικά είναι ο Πλοίαρχος 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l-GR" sz="2000" b="1" dirty="0">
              <a:solidFill>
                <a:srgbClr val="002060"/>
              </a:solidFill>
              <a:latin typeface="+mj-lt"/>
            </a:endParaRPr>
          </a:p>
          <a:p>
            <a:r>
              <a:rPr lang="el-GR" sz="2000" b="1" dirty="0">
                <a:solidFill>
                  <a:srgbClr val="002060"/>
                </a:solidFill>
                <a:latin typeface="+mj-lt"/>
              </a:rPr>
              <a:t>ΓΚΠΔ [45, 46]: Διαβιβάσεις δεδομένων: </a:t>
            </a:r>
          </a:p>
          <a:p>
            <a:pPr marL="0" indent="0" algn="ctr">
              <a:buNone/>
            </a:pPr>
            <a:r>
              <a:rPr lang="el-GR" sz="2000" dirty="0">
                <a:solidFill>
                  <a:srgbClr val="002060"/>
                </a:solidFill>
                <a:latin typeface="+mj-lt"/>
              </a:rPr>
              <a:t>είτε</a:t>
            </a:r>
            <a:r>
              <a:rPr lang="el-GR" sz="2000" b="1" i="1" dirty="0">
                <a:solidFill>
                  <a:srgbClr val="002060"/>
                </a:solidFill>
                <a:latin typeface="+mj-lt"/>
              </a:rPr>
              <a:t> Επαρκές Επίπεδο Προστασίας</a:t>
            </a:r>
            <a:r>
              <a:rPr lang="el-GR" sz="20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είτε «</a:t>
            </a:r>
            <a:r>
              <a:rPr lang="el-GR" sz="2000" b="1" i="1" dirty="0">
                <a:solidFill>
                  <a:srgbClr val="002060"/>
                </a:solidFill>
                <a:latin typeface="+mj-lt"/>
              </a:rPr>
              <a:t>Κατάλληλες Εγγυήσεις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» (</a:t>
            </a:r>
            <a:r>
              <a:rPr lang="el-GR" sz="1800" dirty="0">
                <a:solidFill>
                  <a:srgbClr val="002060"/>
                </a:solidFill>
                <a:latin typeface="+mj-lt"/>
              </a:rPr>
              <a:t>+«εκτελεστά δικαιώματα» +  «αποτελεσματικά ένδικα μέσα»)</a:t>
            </a:r>
          </a:p>
          <a:p>
            <a:r>
              <a:rPr lang="el-GR" sz="2000" dirty="0">
                <a:solidFill>
                  <a:srgbClr val="002060"/>
                </a:solidFill>
                <a:latin typeface="+mj-lt"/>
              </a:rPr>
              <a:t>Οι εγγυήσεις μπορούν να προβλέπονται </a:t>
            </a:r>
            <a:r>
              <a:rPr lang="el-GR" sz="2000" b="1" dirty="0">
                <a:solidFill>
                  <a:srgbClr val="FF0000"/>
                </a:solidFill>
                <a:latin typeface="+mj-lt"/>
              </a:rPr>
              <a:t>ΧΩΡΙΣ ΑΔΕΙΑ ΑΡΧΗΣ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 σε:</a:t>
            </a:r>
          </a:p>
          <a:p>
            <a:pPr marL="361950" indent="0">
              <a:buNone/>
            </a:pPr>
            <a:r>
              <a:rPr lang="el-GR" sz="1800" i="1" dirty="0">
                <a:solidFill>
                  <a:srgbClr val="002060"/>
                </a:solidFill>
                <a:latin typeface="+mj-lt"/>
              </a:rPr>
              <a:t>… β) </a:t>
            </a:r>
            <a:r>
              <a:rPr lang="el-GR" sz="1800" i="1" dirty="0">
                <a:solidFill>
                  <a:srgbClr val="FF0000"/>
                </a:solidFill>
                <a:latin typeface="+mj-lt"/>
              </a:rPr>
              <a:t>Δεσμευτικούς εταιρικούς κανόνες</a:t>
            </a:r>
            <a:r>
              <a:rPr lang="el-GR" sz="1800" i="1" dirty="0">
                <a:solidFill>
                  <a:srgbClr val="002060"/>
                </a:solidFill>
                <a:latin typeface="+mj-lt"/>
              </a:rPr>
              <a:t> (BCR), γ) Τυποποιημένες ρήτρες (SCC) από την ΕΕ ή … δ) τοπική Αρχή… ε) </a:t>
            </a:r>
            <a:r>
              <a:rPr lang="el-GR" sz="1800" i="1" dirty="0">
                <a:solidFill>
                  <a:srgbClr val="FF0000"/>
                </a:solidFill>
                <a:latin typeface="+mj-lt"/>
              </a:rPr>
              <a:t>Κώδικες δεοντολογίας</a:t>
            </a:r>
            <a:r>
              <a:rPr lang="el-GR" sz="1800" i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el-GR" sz="1800" i="1" dirty="0" err="1">
                <a:solidFill>
                  <a:srgbClr val="002060"/>
                </a:solidFill>
                <a:latin typeface="+mj-lt"/>
              </a:rPr>
              <a:t>στ</a:t>
            </a:r>
            <a:r>
              <a:rPr lang="el-GR" sz="1800" i="1" dirty="0">
                <a:solidFill>
                  <a:srgbClr val="002060"/>
                </a:solidFill>
                <a:latin typeface="+mj-lt"/>
              </a:rPr>
              <a:t>) </a:t>
            </a:r>
            <a:r>
              <a:rPr lang="el-GR" sz="1800" i="1" dirty="0">
                <a:solidFill>
                  <a:srgbClr val="FF0000"/>
                </a:solidFill>
                <a:latin typeface="+mj-lt"/>
              </a:rPr>
              <a:t>Μηχανισμούς πιστοποίησης</a:t>
            </a:r>
          </a:p>
          <a:p>
            <a:pPr marL="447675" indent="-447675"/>
            <a:endParaRPr lang="el-GR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922368EF-5875-4238-9582-1EFE71325F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137285"/>
            <a:ext cx="3010619" cy="17673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ΥΠΕΥΘΥΝΟΤΗΤΑ έναντι ΤΕΧΝΙΚΩΝ ΜΕΣΩΝ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i="1" dirty="0">
                <a:solidFill>
                  <a:srgbClr val="002060"/>
                </a:solidFill>
                <a:latin typeface="+mj-lt"/>
              </a:rPr>
              <a:t>Κώδικες &amp; ρήτρες </a:t>
            </a:r>
            <a:r>
              <a:rPr lang="el-GR" sz="2400" dirty="0">
                <a:solidFill>
                  <a:srgbClr val="002060"/>
                </a:solidFill>
                <a:latin typeface="+mj-lt"/>
              </a:rPr>
              <a:t>ή</a:t>
            </a:r>
            <a:r>
              <a:rPr lang="el-GR" sz="2400" i="1" dirty="0">
                <a:solidFill>
                  <a:srgbClr val="002060"/>
                </a:solidFill>
                <a:latin typeface="+mj-lt"/>
              </a:rPr>
              <a:t> κρυπτογραφία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;</a:t>
            </a:r>
            <a:endParaRPr lang="el-GR" sz="2400" dirty="0">
              <a:solidFill>
                <a:srgbClr val="002060"/>
              </a:solidFill>
              <a:latin typeface="+mj-lt"/>
            </a:endParaRPr>
          </a:p>
          <a:p>
            <a:endParaRPr lang="el-GR" sz="2400" dirty="0">
              <a:solidFill>
                <a:srgbClr val="002060"/>
              </a:solidFill>
              <a:latin typeface="+mj-lt"/>
            </a:endParaRPr>
          </a:p>
          <a:p>
            <a:r>
              <a:rPr lang="el-GR" sz="2400" dirty="0">
                <a:solidFill>
                  <a:srgbClr val="002060"/>
                </a:solidFill>
                <a:latin typeface="+mj-lt"/>
              </a:rPr>
              <a:t>Για τους μεγάλους παίκτες μονόδρομος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/>
            </a:r>
            <a:br>
              <a:rPr lang="en-US" sz="2400" dirty="0">
                <a:solidFill>
                  <a:srgbClr val="002060"/>
                </a:solidFill>
                <a:latin typeface="+mj-lt"/>
              </a:rPr>
            </a:br>
            <a:r>
              <a:rPr lang="el-GR" sz="2400" dirty="0">
                <a:solidFill>
                  <a:srgbClr val="002060"/>
                </a:solidFill>
                <a:latin typeface="+mj-lt"/>
              </a:rPr>
              <a:t>η ανάπτυξη υπευθυνότητας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:</a:t>
            </a:r>
            <a:r>
              <a:rPr lang="el-GR" sz="2400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0" indent="0" algn="r">
              <a:buNone/>
            </a:pPr>
            <a:r>
              <a:rPr lang="el-GR" sz="2000" dirty="0">
                <a:solidFill>
                  <a:srgbClr val="002060"/>
                </a:solidFill>
                <a:latin typeface="+mj-lt"/>
              </a:rPr>
              <a:t>«</a:t>
            </a:r>
            <a:r>
              <a:rPr lang="el-GR" sz="2000" i="1" dirty="0">
                <a:solidFill>
                  <a:srgbClr val="002060"/>
                </a:solidFill>
                <a:latin typeface="+mj-lt"/>
              </a:rPr>
              <a:t>Οι ηλεκτρονικές πλατφόρμες να αναλάβουν μεγαλύτερη ευθύνη για το παράνομο περιεχόμενο</a:t>
            </a:r>
            <a:r>
              <a:rPr lang="el-GR" sz="2000" dirty="0">
                <a:solidFill>
                  <a:srgbClr val="002060"/>
                </a:solidFill>
                <a:latin typeface="+mj-lt"/>
              </a:rPr>
              <a:t>» (ΕΕ 28.9.2017)</a:t>
            </a:r>
          </a:p>
          <a:p>
            <a:r>
              <a:rPr lang="el-GR" sz="2400" dirty="0">
                <a:solidFill>
                  <a:srgbClr val="002060"/>
                </a:solidFill>
                <a:latin typeface="+mj-lt"/>
              </a:rPr>
              <a:t>Για τους υπόλοιπους η συμμόρφωση θα αποδειχτεί δυσχερής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 (&amp; </a:t>
            </a:r>
            <a:r>
              <a:rPr lang="el-GR" sz="2400" dirty="0">
                <a:solidFill>
                  <a:srgbClr val="002060"/>
                </a:solidFill>
                <a:latin typeface="+mj-lt"/>
              </a:rPr>
              <a:t>δαπανηρή).</a:t>
            </a:r>
          </a:p>
          <a:p>
            <a:endParaRPr lang="el-GR" sz="2400" dirty="0">
              <a:solidFill>
                <a:srgbClr val="002060"/>
              </a:solidFill>
              <a:latin typeface="+mj-lt"/>
            </a:endParaRPr>
          </a:p>
          <a:p>
            <a:r>
              <a:rPr lang="el-GR" sz="2400" dirty="0">
                <a:solidFill>
                  <a:srgbClr val="002060"/>
                </a:solidFill>
                <a:latin typeface="+mj-lt"/>
              </a:rPr>
              <a:t>Συμμαχίες εταιριών και κοινωνικών δικτύων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CEF99BEF-40A1-4356-ACC1-080A2466C8C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193800"/>
            <a:ext cx="3429000" cy="2568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ΦΙΛΕΛΕΥΘΕΡΟΣ ΠΑΤΕΡΝΑΛΙΣΜΟΣ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93800"/>
            <a:ext cx="8686800" cy="4937760"/>
          </a:xfrm>
        </p:spPr>
        <p:txBody>
          <a:bodyPr/>
          <a:lstStyle/>
          <a:p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Δυνατότητα αυτονομίας της βούλησης </a:t>
            </a:r>
          </a:p>
          <a:p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Να μην υπαγορεύει η τεχνολογία </a:t>
            </a:r>
            <a:b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τους κανόνες, αλλά να μπορεί να</a:t>
            </a:r>
            <a:b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χρησιμοποιηθεί κατά την εφαρμογή </a:t>
            </a:r>
          </a:p>
          <a:p>
            <a:pPr marL="0" indent="0">
              <a:buNone/>
            </a:pPr>
            <a:endParaRPr lang="el-GR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ΟΙΚΟΝΟΜΙΚΗ ΨΥΧΟΛΟΓΙΑ </a:t>
            </a:r>
            <a:b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(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behavioral economics</a:t>
            </a:r>
            <a:r>
              <a:rPr lang="el-GR" sz="2400" dirty="0">
                <a:solidFill>
                  <a:srgbClr val="002060"/>
                </a:solidFill>
                <a:latin typeface="Cambria" panose="02040503050406030204" pitchFamily="18" charset="0"/>
              </a:rPr>
              <a:t>):</a:t>
            </a:r>
          </a:p>
          <a:p>
            <a:pPr marL="0" indent="0" algn="ctr">
              <a:buNone/>
            </a:pPr>
            <a:r>
              <a:rPr lang="el-GR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Παρότρυνση με «σκούντημα / ελαφρά ώθηση» </a:t>
            </a:r>
            <a:r>
              <a:rPr lang="el-GR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(</a:t>
            </a:r>
            <a:r>
              <a:rPr lang="el-GR" sz="24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nudging</a:t>
            </a:r>
            <a:r>
              <a:rPr lang="el-GR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)</a:t>
            </a:r>
          </a:p>
          <a:p>
            <a:pPr marL="361950" lvl="1" indent="-276225"/>
            <a:r>
              <a:rPr lang="el-GR" sz="2100" dirty="0">
                <a:solidFill>
                  <a:srgbClr val="002060"/>
                </a:solidFill>
                <a:latin typeface="Cambria" panose="02040503050406030204" pitchFamily="18" charset="0"/>
              </a:rPr>
              <a:t>Οι παίκτες </a:t>
            </a:r>
            <a:r>
              <a:rPr lang="el-GR" sz="21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καθοδηγούνται, αλλά δεν </a:t>
            </a:r>
            <a:r>
              <a:rPr lang="el-GR" sz="2100" dirty="0" err="1">
                <a:solidFill>
                  <a:srgbClr val="002060"/>
                </a:solidFill>
                <a:latin typeface="Cambria" panose="02040503050406030204" pitchFamily="18" charset="0"/>
              </a:rPr>
              <a:t>ποδηγετούνται</a:t>
            </a:r>
            <a:r>
              <a:rPr lang="el-GR" sz="2100" dirty="0">
                <a:solidFill>
                  <a:srgbClr val="002060"/>
                </a:solidFill>
                <a:latin typeface="Cambria" panose="02040503050406030204" pitchFamily="18" charset="0"/>
              </a:rPr>
              <a:t> /κηδεμονεύονται </a:t>
            </a:r>
          </a:p>
          <a:p>
            <a:pPr marL="361950" lvl="1" indent="-276225"/>
            <a:r>
              <a:rPr lang="el-GR" sz="2100" dirty="0">
                <a:solidFill>
                  <a:srgbClr val="002060"/>
                </a:solidFill>
                <a:latin typeface="Cambria" panose="02040503050406030204" pitchFamily="18" charset="0"/>
              </a:rPr>
              <a:t>Θεμιτά μέσα να μετριαστούν οι κίνδυνοι, αλλά να μην παρεμποδίζεται η οικονομική δραστηριότητα εξαιτίας καθυστερήσεων</a:t>
            </a:r>
          </a:p>
          <a:p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5268</TotalTime>
  <Words>431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Κανόνες ή αυτορρύθμιση για το Διαδίκτυο; </vt:lpstr>
      <vt:lpstr>INTERNET &amp; ΚΑΝΟΝΕΣ</vt:lpstr>
      <vt:lpstr>ΑΔΥΝΑΜΙΑ ΕΠΙΒΟΛΗΣ ΤΩΝ ΚΑΝΟΝΩΝ</vt:lpstr>
      <vt:lpstr>ΑΠΟΤΕΛΕΙ ΛΥΣΗ Η ΑΥΤΟΡΡΥΘΜΙΣΗ;</vt:lpstr>
      <vt:lpstr>ΚΩΔΙΚΕΣ ΔΕΟΝΤΟΛΟΓΙΑΣ &amp; ΣΥΡΡΥΘΜΙΣΗ</vt:lpstr>
      <vt:lpstr>ΤΕΧΝΙΚΟΙ ΚΑΝΟΝΕΣ &amp; ΠΡΟΤΥΠΑ</vt:lpstr>
      <vt:lpstr>ex ante ΕΥΘΥΝΗ ΣΤΟΥΣ ΠΑΙΚΤΕΣ</vt:lpstr>
      <vt:lpstr>ΥΠΕΥΘΥΝΟΤΗΤΑ έναντι ΤΕΧΝΙΚΩΝ ΜΕΣΩΝ</vt:lpstr>
      <vt:lpstr>ΦΙΛΕΛΕΥΘΕΡΟΣ ΠΑΤΕΡΝΑΛΙΣΜΟΣ</vt:lpstr>
      <vt:lpstr>ΔΙΚΑΙΟ &amp; ΝΕΕΣ ΤΕΧΝΟΛΟΓΙΕΣ</vt:lpstr>
      <vt:lpstr>ΤΟ ΔΙΚΑΙΟ ΤΟΥ Α(ΜΦΙ)ΛΟΓΟΥ…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σηξκηκξδ</dc:title>
  <dc:creator>Γιαννόπουλος Ν. Γεώργιος</dc:creator>
  <cp:lastModifiedBy>Administrator</cp:lastModifiedBy>
  <cp:revision>514</cp:revision>
  <dcterms:created xsi:type="dcterms:W3CDTF">2006-08-16T00:00:00Z</dcterms:created>
  <dcterms:modified xsi:type="dcterms:W3CDTF">2017-10-05T14:03:37Z</dcterms:modified>
</cp:coreProperties>
</file>