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08"/>
    <p:restoredTop sz="94712"/>
  </p:normalViewPr>
  <p:slideViewPr>
    <p:cSldViewPr snapToGrid="0" snapToObjects="1">
      <p:cViewPr varScale="1">
        <p:scale>
          <a:sx n="71" d="100"/>
          <a:sy n="71" d="100"/>
        </p:scale>
        <p:origin x="-96" y="-64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22" Type="http://schemas.microsoft.com/office/2015/10/relationships/revisionInfo" Target="revisionInfo.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66FB5FFE-720A-474D-8E61-981304843785}" type="datetimeFigureOut">
              <a:rPr lang="en-US" smtClean="0"/>
              <a:t>29/9/17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42EF26F-CBE4-F648-9F53-4C7711E1B279}" type="slidenum">
              <a:rPr lang="en-US" smtClean="0"/>
              <a:t>‹#›</a:t>
            </a:fld>
            <a:endParaRPr lang="en-US" dirty="0"/>
          </a:p>
        </p:txBody>
      </p:sp>
    </p:spTree>
    <p:extLst>
      <p:ext uri="{BB962C8B-B14F-4D97-AF65-F5344CB8AC3E}">
        <p14:creationId xmlns:p14="http://schemas.microsoft.com/office/powerpoint/2010/main" val="20307082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6FB5FFE-720A-474D-8E61-981304843785}" type="datetimeFigureOut">
              <a:rPr lang="en-US" smtClean="0"/>
              <a:t>29/9/17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42EF26F-CBE4-F648-9F53-4C7711E1B279}" type="slidenum">
              <a:rPr lang="en-US" smtClean="0"/>
              <a:t>‹#›</a:t>
            </a:fld>
            <a:endParaRPr lang="en-US" dirty="0"/>
          </a:p>
        </p:txBody>
      </p:sp>
    </p:spTree>
    <p:extLst>
      <p:ext uri="{BB962C8B-B14F-4D97-AF65-F5344CB8AC3E}">
        <p14:creationId xmlns:p14="http://schemas.microsoft.com/office/powerpoint/2010/main" val="8137011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6FB5FFE-720A-474D-8E61-981304843785}" type="datetimeFigureOut">
              <a:rPr lang="en-US" smtClean="0"/>
              <a:t>29/9/17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42EF26F-CBE4-F648-9F53-4C7711E1B279}" type="slidenum">
              <a:rPr lang="en-US" smtClean="0"/>
              <a:t>‹#›</a:t>
            </a:fld>
            <a:endParaRPr lang="en-US" dirty="0"/>
          </a:p>
        </p:txBody>
      </p:sp>
    </p:spTree>
    <p:extLst>
      <p:ext uri="{BB962C8B-B14F-4D97-AF65-F5344CB8AC3E}">
        <p14:creationId xmlns:p14="http://schemas.microsoft.com/office/powerpoint/2010/main" val="6997337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6FB5FFE-720A-474D-8E61-981304843785}" type="datetimeFigureOut">
              <a:rPr lang="en-US" smtClean="0"/>
              <a:t>29/9/17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42EF26F-CBE4-F648-9F53-4C7711E1B279}" type="slidenum">
              <a:rPr lang="en-US" smtClean="0"/>
              <a:t>‹#›</a:t>
            </a:fld>
            <a:endParaRPr lang="en-US" dirty="0"/>
          </a:p>
        </p:txBody>
      </p:sp>
    </p:spTree>
    <p:extLst>
      <p:ext uri="{BB962C8B-B14F-4D97-AF65-F5344CB8AC3E}">
        <p14:creationId xmlns:p14="http://schemas.microsoft.com/office/powerpoint/2010/main" val="1566450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6FB5FFE-720A-474D-8E61-981304843785}" type="datetimeFigureOut">
              <a:rPr lang="en-US" smtClean="0"/>
              <a:t>29/9/17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42EF26F-CBE4-F648-9F53-4C7711E1B279}" type="slidenum">
              <a:rPr lang="en-US" smtClean="0"/>
              <a:t>‹#›</a:t>
            </a:fld>
            <a:endParaRPr lang="en-US" dirty="0"/>
          </a:p>
        </p:txBody>
      </p:sp>
    </p:spTree>
    <p:extLst>
      <p:ext uri="{BB962C8B-B14F-4D97-AF65-F5344CB8AC3E}">
        <p14:creationId xmlns:p14="http://schemas.microsoft.com/office/powerpoint/2010/main" val="20661566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6FB5FFE-720A-474D-8E61-981304843785}" type="datetimeFigureOut">
              <a:rPr lang="en-US" smtClean="0"/>
              <a:t>29/9/17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42EF26F-CBE4-F648-9F53-4C7711E1B279}" type="slidenum">
              <a:rPr lang="en-US" smtClean="0"/>
              <a:t>‹#›</a:t>
            </a:fld>
            <a:endParaRPr lang="en-US" dirty="0"/>
          </a:p>
        </p:txBody>
      </p:sp>
    </p:spTree>
    <p:extLst>
      <p:ext uri="{BB962C8B-B14F-4D97-AF65-F5344CB8AC3E}">
        <p14:creationId xmlns:p14="http://schemas.microsoft.com/office/powerpoint/2010/main" val="10848664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6FB5FFE-720A-474D-8E61-981304843785}" type="datetimeFigureOut">
              <a:rPr lang="en-US" smtClean="0"/>
              <a:t>29/9/17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42EF26F-CBE4-F648-9F53-4C7711E1B279}" type="slidenum">
              <a:rPr lang="en-US" smtClean="0"/>
              <a:t>‹#›</a:t>
            </a:fld>
            <a:endParaRPr lang="en-US" dirty="0"/>
          </a:p>
        </p:txBody>
      </p:sp>
    </p:spTree>
    <p:extLst>
      <p:ext uri="{BB962C8B-B14F-4D97-AF65-F5344CB8AC3E}">
        <p14:creationId xmlns:p14="http://schemas.microsoft.com/office/powerpoint/2010/main" val="12137411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6FB5FFE-720A-474D-8E61-981304843785}" type="datetimeFigureOut">
              <a:rPr lang="en-US" smtClean="0"/>
              <a:t>29/9/17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42EF26F-CBE4-F648-9F53-4C7711E1B279}" type="slidenum">
              <a:rPr lang="en-US" smtClean="0"/>
              <a:t>‹#›</a:t>
            </a:fld>
            <a:endParaRPr lang="en-US" dirty="0"/>
          </a:p>
        </p:txBody>
      </p:sp>
    </p:spTree>
    <p:extLst>
      <p:ext uri="{BB962C8B-B14F-4D97-AF65-F5344CB8AC3E}">
        <p14:creationId xmlns:p14="http://schemas.microsoft.com/office/powerpoint/2010/main" val="3995552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FB5FFE-720A-474D-8E61-981304843785}" type="datetimeFigureOut">
              <a:rPr lang="en-US" smtClean="0"/>
              <a:t>29/9/17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42EF26F-CBE4-F648-9F53-4C7711E1B279}" type="slidenum">
              <a:rPr lang="en-US" smtClean="0"/>
              <a:t>‹#›</a:t>
            </a:fld>
            <a:endParaRPr lang="en-US" dirty="0"/>
          </a:p>
        </p:txBody>
      </p:sp>
    </p:spTree>
    <p:extLst>
      <p:ext uri="{BB962C8B-B14F-4D97-AF65-F5344CB8AC3E}">
        <p14:creationId xmlns:p14="http://schemas.microsoft.com/office/powerpoint/2010/main" val="1440251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6FB5FFE-720A-474D-8E61-981304843785}" type="datetimeFigureOut">
              <a:rPr lang="en-US" smtClean="0"/>
              <a:t>29/9/17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42EF26F-CBE4-F648-9F53-4C7711E1B279}" type="slidenum">
              <a:rPr lang="en-US" smtClean="0"/>
              <a:t>‹#›</a:t>
            </a:fld>
            <a:endParaRPr lang="en-US" dirty="0"/>
          </a:p>
        </p:txBody>
      </p:sp>
    </p:spTree>
    <p:extLst>
      <p:ext uri="{BB962C8B-B14F-4D97-AF65-F5344CB8AC3E}">
        <p14:creationId xmlns:p14="http://schemas.microsoft.com/office/powerpoint/2010/main" val="4159031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6FB5FFE-720A-474D-8E61-981304843785}" type="datetimeFigureOut">
              <a:rPr lang="en-US" smtClean="0"/>
              <a:t>29/9/17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42EF26F-CBE4-F648-9F53-4C7711E1B279}" type="slidenum">
              <a:rPr lang="en-US" smtClean="0"/>
              <a:t>‹#›</a:t>
            </a:fld>
            <a:endParaRPr lang="en-US" dirty="0"/>
          </a:p>
        </p:txBody>
      </p:sp>
    </p:spTree>
    <p:extLst>
      <p:ext uri="{BB962C8B-B14F-4D97-AF65-F5344CB8AC3E}">
        <p14:creationId xmlns:p14="http://schemas.microsoft.com/office/powerpoint/2010/main" val="2547527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FB5FFE-720A-474D-8E61-981304843785}" type="datetimeFigureOut">
              <a:rPr lang="en-US" smtClean="0"/>
              <a:t>29/9/17</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2EF26F-CBE4-F648-9F53-4C7711E1B279}" type="slidenum">
              <a:rPr lang="en-US" smtClean="0"/>
              <a:t>‹#›</a:t>
            </a:fld>
            <a:endParaRPr lang="en-US" dirty="0"/>
          </a:p>
        </p:txBody>
      </p:sp>
    </p:spTree>
    <p:extLst>
      <p:ext uri="{BB962C8B-B14F-4D97-AF65-F5344CB8AC3E}">
        <p14:creationId xmlns:p14="http://schemas.microsoft.com/office/powerpoint/2010/main" val="5149189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l-GR" dirty="0"/>
              <a:t>Η δωσιδικία για την προστασία του δημιουργού στο διαδίκτυο</a:t>
            </a:r>
            <a:endParaRPr lang="en-US" dirty="0"/>
          </a:p>
        </p:txBody>
      </p:sp>
      <p:sp>
        <p:nvSpPr>
          <p:cNvPr id="3" name="Subtitle 2"/>
          <p:cNvSpPr>
            <a:spLocks noGrp="1"/>
          </p:cNvSpPr>
          <p:nvPr>
            <p:ph type="subTitle" idx="1"/>
          </p:nvPr>
        </p:nvSpPr>
        <p:spPr/>
        <p:txBody>
          <a:bodyPr/>
          <a:lstStyle/>
          <a:p>
            <a:endParaRPr lang="en-US" dirty="0"/>
          </a:p>
          <a:p>
            <a:r>
              <a:rPr lang="el-GR" dirty="0"/>
              <a:t>Γιάννος Παραμυθιώτης, Δικηγόρος, Δ.Ν., LL.M</a:t>
            </a:r>
            <a:r>
              <a:rPr lang="en-US" dirty="0"/>
              <a:t>.</a:t>
            </a:r>
            <a:endParaRPr lang="en-GB" dirty="0"/>
          </a:p>
          <a:p>
            <a:endParaRPr lang="en-US" dirty="0"/>
          </a:p>
        </p:txBody>
      </p:sp>
    </p:spTree>
    <p:extLst>
      <p:ext uri="{BB962C8B-B14F-4D97-AF65-F5344CB8AC3E}">
        <p14:creationId xmlns:p14="http://schemas.microsoft.com/office/powerpoint/2010/main" val="8039793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3D8E42B-5751-4F85-BEE4-06605FC2D416}"/>
              </a:ext>
            </a:extLst>
          </p:cNvPr>
          <p:cNvSpPr>
            <a:spLocks noGrp="1"/>
          </p:cNvSpPr>
          <p:nvPr>
            <p:ph type="title"/>
          </p:nvPr>
        </p:nvSpPr>
        <p:spPr/>
        <p:txBody>
          <a:bodyPr>
            <a:normAutofit/>
          </a:bodyPr>
          <a:lstStyle/>
          <a:p>
            <a:pPr algn="ctr"/>
            <a:r>
              <a:rPr lang="en-US" sz="3600" u="sng" dirty="0"/>
              <a:t>Pez </a:t>
            </a:r>
            <a:r>
              <a:rPr lang="en-US" sz="3600" u="sng" dirty="0" err="1"/>
              <a:t>Hejduk</a:t>
            </a:r>
            <a:r>
              <a:rPr lang="en-US" sz="3600" u="sng" dirty="0"/>
              <a:t> vs </a:t>
            </a:r>
            <a:r>
              <a:rPr lang="en-US" sz="3600" u="sng" dirty="0" err="1"/>
              <a:t>EnergieAgentur.NRW</a:t>
            </a:r>
            <a:r>
              <a:rPr lang="en-US" sz="3600" u="sng" dirty="0"/>
              <a:t> GmbH [C‑441/13]</a:t>
            </a:r>
            <a:endParaRPr lang="el-GR" sz="3600" u="sng" dirty="0"/>
          </a:p>
        </p:txBody>
      </p:sp>
      <p:sp>
        <p:nvSpPr>
          <p:cNvPr id="3" name="Content Placeholder 2">
            <a:extLst>
              <a:ext uri="{FF2B5EF4-FFF2-40B4-BE49-F238E27FC236}">
                <a16:creationId xmlns:a16="http://schemas.microsoft.com/office/drawing/2014/main" xmlns="" id="{2587F7B0-1452-42EB-894A-0F482838F461}"/>
              </a:ext>
            </a:extLst>
          </p:cNvPr>
          <p:cNvSpPr>
            <a:spLocks noGrp="1"/>
          </p:cNvSpPr>
          <p:nvPr>
            <p:ph idx="1"/>
          </p:nvPr>
        </p:nvSpPr>
        <p:spPr/>
        <p:txBody>
          <a:bodyPr>
            <a:normAutofit fontScale="92500" lnSpcReduction="10000"/>
          </a:bodyPr>
          <a:lstStyle/>
          <a:p>
            <a:pPr algn="just">
              <a:buFont typeface="Wingdings" panose="05000000000000000000" pitchFamily="2" charset="2"/>
              <a:buChar char="Ø"/>
            </a:pPr>
            <a:r>
              <a:rPr lang="el-GR" sz="2400" dirty="0"/>
              <a:t>Φωτογραφία της ενάγουσας, κατοίκου Αυστρίας, </a:t>
            </a:r>
            <a:r>
              <a:rPr lang="el-GR" sz="2400" b="1" dirty="0"/>
              <a:t>παρουσιάστηκε στο κοινό</a:t>
            </a:r>
            <a:r>
              <a:rPr lang="el-GR" sz="2400" dirty="0"/>
              <a:t> μέσω ιστοσελίδας γερμανικής εταιρίας. </a:t>
            </a:r>
          </a:p>
          <a:p>
            <a:pPr algn="just">
              <a:buFont typeface="Wingdings" panose="05000000000000000000" pitchFamily="2" charset="2"/>
              <a:buChar char="Ø"/>
            </a:pPr>
            <a:endParaRPr lang="el-GR" sz="2400" dirty="0"/>
          </a:p>
          <a:p>
            <a:pPr algn="just">
              <a:buFont typeface="Wingdings" panose="05000000000000000000" pitchFamily="2" charset="2"/>
              <a:buChar char="Ø"/>
            </a:pPr>
            <a:r>
              <a:rPr lang="el-GR" sz="2400" dirty="0"/>
              <a:t>Αγωγή ενώπιον των αυστριακών δικαστηρίων. </a:t>
            </a:r>
          </a:p>
          <a:p>
            <a:pPr algn="just">
              <a:buFont typeface="Wingdings" panose="05000000000000000000" pitchFamily="2" charset="2"/>
              <a:buChar char="Ø"/>
            </a:pPr>
            <a:endParaRPr lang="el-GR" sz="2400" dirty="0"/>
          </a:p>
          <a:p>
            <a:pPr algn="just">
              <a:buFont typeface="Wingdings" panose="05000000000000000000" pitchFamily="2" charset="2"/>
              <a:buChar char="Ø"/>
            </a:pPr>
            <a:r>
              <a:rPr lang="el-GR" sz="2400" dirty="0"/>
              <a:t>Ένσταση ελλείψεως διεθνούς δικαιοδοσίας:</a:t>
            </a:r>
          </a:p>
          <a:p>
            <a:pPr marL="457200" indent="-457200" algn="just">
              <a:buAutoNum type="arabicPeriod"/>
            </a:pPr>
            <a:r>
              <a:rPr lang="el-GR" sz="2400" dirty="0"/>
              <a:t>Έδρα εναγόμενης στη Γερμανία</a:t>
            </a:r>
          </a:p>
          <a:p>
            <a:pPr marL="457200" indent="-457200" algn="just">
              <a:buAutoNum type="arabicPeriod"/>
            </a:pPr>
            <a:r>
              <a:rPr lang="el-GR" sz="2400" dirty="0"/>
              <a:t>Ιστοσελίδα με γερμανικό </a:t>
            </a:r>
            <a:r>
              <a:rPr lang="en-US" sz="2400" dirty="0"/>
              <a:t>top level domain [.de]</a:t>
            </a:r>
            <a:endParaRPr lang="el-GR" sz="2400" dirty="0"/>
          </a:p>
          <a:p>
            <a:pPr marL="457200" indent="-457200" algn="just">
              <a:buAutoNum type="arabicPeriod"/>
            </a:pPr>
            <a:r>
              <a:rPr lang="el-GR" sz="2400" dirty="0"/>
              <a:t>Όχι στόχευση στο αυστριακό κοινό </a:t>
            </a:r>
            <a:r>
              <a:rPr lang="en-US" sz="2400" dirty="0"/>
              <a:t> </a:t>
            </a:r>
            <a:endParaRPr lang="el-GR" sz="2400" dirty="0"/>
          </a:p>
          <a:p>
            <a:pPr marL="0" indent="0" algn="just">
              <a:buNone/>
            </a:pPr>
            <a:endParaRPr lang="el-GR" sz="2400" dirty="0"/>
          </a:p>
          <a:p>
            <a:pPr algn="just">
              <a:buFont typeface="Wingdings" panose="05000000000000000000" pitchFamily="2" charset="2"/>
              <a:buChar char="Ø"/>
            </a:pPr>
            <a:r>
              <a:rPr lang="el-GR" sz="2400" dirty="0"/>
              <a:t>Προδικαστικό ερώτημα: Έδρα, </a:t>
            </a:r>
            <a:r>
              <a:rPr lang="en-US" sz="2400" dirty="0"/>
              <a:t>top level domain, </a:t>
            </a:r>
            <a:r>
              <a:rPr lang="el-GR" sz="2400" dirty="0"/>
              <a:t>πρόσβαση από Αυστρία;</a:t>
            </a:r>
          </a:p>
          <a:p>
            <a:pPr marL="0" indent="0" algn="just">
              <a:buNone/>
            </a:pPr>
            <a:endParaRPr lang="el-GR" sz="2400" dirty="0"/>
          </a:p>
        </p:txBody>
      </p:sp>
    </p:spTree>
    <p:extLst>
      <p:ext uri="{BB962C8B-B14F-4D97-AF65-F5344CB8AC3E}">
        <p14:creationId xmlns:p14="http://schemas.microsoft.com/office/powerpoint/2010/main" val="30236486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9EACECC-1C44-4002-A1D5-936728A3937B}"/>
              </a:ext>
            </a:extLst>
          </p:cNvPr>
          <p:cNvSpPr>
            <a:spLocks noGrp="1"/>
          </p:cNvSpPr>
          <p:nvPr>
            <p:ph type="title"/>
          </p:nvPr>
        </p:nvSpPr>
        <p:spPr/>
        <p:txBody>
          <a:bodyPr>
            <a:normAutofit/>
          </a:bodyPr>
          <a:lstStyle/>
          <a:p>
            <a:pPr algn="just"/>
            <a:r>
              <a:rPr lang="el-GR" sz="3600" u="sng" dirty="0"/>
              <a:t>Επιβεβαίωση των πορισμάτων της απόφασης </a:t>
            </a:r>
            <a:r>
              <a:rPr lang="el-GR" sz="3600" u="sng" dirty="0" err="1"/>
              <a:t>Pinckney</a:t>
            </a:r>
            <a:endParaRPr lang="el-GR" sz="3600" u="sng" dirty="0"/>
          </a:p>
        </p:txBody>
      </p:sp>
      <p:sp>
        <p:nvSpPr>
          <p:cNvPr id="3" name="Content Placeholder 2">
            <a:extLst>
              <a:ext uri="{FF2B5EF4-FFF2-40B4-BE49-F238E27FC236}">
                <a16:creationId xmlns:a16="http://schemas.microsoft.com/office/drawing/2014/main" xmlns="" id="{5B14D70B-9911-4A54-B7B2-C80CDE008974}"/>
              </a:ext>
            </a:extLst>
          </p:cNvPr>
          <p:cNvSpPr>
            <a:spLocks noGrp="1"/>
          </p:cNvSpPr>
          <p:nvPr>
            <p:ph idx="1"/>
          </p:nvPr>
        </p:nvSpPr>
        <p:spPr/>
        <p:txBody>
          <a:bodyPr>
            <a:normAutofit fontScale="85000" lnSpcReduction="20000"/>
          </a:bodyPr>
          <a:lstStyle/>
          <a:p>
            <a:pPr>
              <a:buFont typeface="Wingdings" panose="05000000000000000000" pitchFamily="2" charset="2"/>
              <a:buChar char="Ø"/>
            </a:pPr>
            <a:r>
              <a:rPr lang="el-GR" dirty="0"/>
              <a:t>Τέλεση ζημιογόνου πράξης: Ενεργοποίηση τεχνικής διαδικασίας ανάρτησης  </a:t>
            </a:r>
            <a:r>
              <a:rPr lang="el-GR" dirty="0">
                <a:sym typeface="Wingdings" panose="05000000000000000000" pitchFamily="2" charset="2"/>
              </a:rPr>
              <a:t></a:t>
            </a:r>
            <a:r>
              <a:rPr lang="el-GR" dirty="0"/>
              <a:t>     Έδρα εναγόμενης [Γερμανία]</a:t>
            </a:r>
            <a:r>
              <a:rPr lang="en-US" dirty="0"/>
              <a:t>.</a:t>
            </a:r>
            <a:endParaRPr lang="el-GR" dirty="0"/>
          </a:p>
          <a:p>
            <a:pPr>
              <a:buFont typeface="Wingdings" panose="05000000000000000000" pitchFamily="2" charset="2"/>
              <a:buChar char="Ø"/>
            </a:pPr>
            <a:endParaRPr lang="el-GR" dirty="0"/>
          </a:p>
          <a:p>
            <a:pPr>
              <a:buFont typeface="Wingdings" panose="05000000000000000000" pitchFamily="2" charset="2"/>
              <a:buChar char="Ø"/>
            </a:pPr>
            <a:r>
              <a:rPr lang="el-GR" dirty="0"/>
              <a:t>Επέλευση ζημίας: Παρουσίαση στο κοινό </a:t>
            </a:r>
            <a:r>
              <a:rPr lang="el-GR" dirty="0">
                <a:sym typeface="Wingdings" panose="05000000000000000000" pitchFamily="2" charset="2"/>
              </a:rPr>
              <a:t> </a:t>
            </a:r>
            <a:r>
              <a:rPr lang="el-GR" dirty="0"/>
              <a:t>Σε κάθε κράτος μέλος από το οποίο επιτυγχάνεται πρόσβαση στην ιστοσελίδα [και Αυστρία]</a:t>
            </a:r>
            <a:r>
              <a:rPr lang="en-US" dirty="0"/>
              <a:t>.</a:t>
            </a:r>
            <a:endParaRPr lang="el-GR" dirty="0"/>
          </a:p>
          <a:p>
            <a:pPr>
              <a:buFont typeface="Wingdings" panose="05000000000000000000" pitchFamily="2" charset="2"/>
              <a:buChar char="Ø"/>
            </a:pPr>
            <a:endParaRPr lang="el-GR" dirty="0"/>
          </a:p>
          <a:p>
            <a:pPr>
              <a:buFont typeface="Wingdings" panose="05000000000000000000" pitchFamily="2" charset="2"/>
              <a:buChar char="Ø"/>
            </a:pPr>
            <a:r>
              <a:rPr lang="el-GR" dirty="0"/>
              <a:t>Προϋπόθεση της διεθνούς δικαιοδοσίας η εθνική προστασία</a:t>
            </a:r>
            <a:r>
              <a:rPr lang="en-US" dirty="0"/>
              <a:t>.</a:t>
            </a:r>
            <a:endParaRPr lang="el-GR" dirty="0"/>
          </a:p>
          <a:p>
            <a:pPr>
              <a:buFont typeface="Wingdings" panose="05000000000000000000" pitchFamily="2" charset="2"/>
              <a:buChar char="Ø"/>
            </a:pPr>
            <a:endParaRPr lang="el-GR" dirty="0"/>
          </a:p>
          <a:p>
            <a:pPr>
              <a:buFont typeface="Wingdings" panose="05000000000000000000" pitchFamily="2" charset="2"/>
              <a:buChar char="Ø"/>
            </a:pPr>
            <a:r>
              <a:rPr lang="el-GR" dirty="0"/>
              <a:t>Αρκεί η πρόσβαση και δεν απαιτείται στόχευση</a:t>
            </a:r>
            <a:r>
              <a:rPr lang="en-US" dirty="0"/>
              <a:t>.</a:t>
            </a:r>
            <a:endParaRPr lang="el-GR" dirty="0"/>
          </a:p>
          <a:p>
            <a:pPr>
              <a:buFont typeface="Wingdings" panose="05000000000000000000" pitchFamily="2" charset="2"/>
              <a:buChar char="Ø"/>
            </a:pPr>
            <a:endParaRPr lang="el-GR" dirty="0"/>
          </a:p>
          <a:p>
            <a:pPr>
              <a:buFont typeface="Wingdings" panose="05000000000000000000" pitchFamily="2" charset="2"/>
              <a:buChar char="Ø"/>
            </a:pPr>
            <a:r>
              <a:rPr lang="el-GR" dirty="0"/>
              <a:t>Αρμοδιότητα επιδίκασης αποζημίωσης μόνο για τη ζημία που προκλήθηκε στο έδαφος της Αυστρίας [αρχή του μωσαϊκού]</a:t>
            </a:r>
            <a:r>
              <a:rPr lang="en-US" dirty="0"/>
              <a:t>.</a:t>
            </a:r>
            <a:endParaRPr lang="el-GR" dirty="0"/>
          </a:p>
        </p:txBody>
      </p:sp>
    </p:spTree>
    <p:extLst>
      <p:ext uri="{BB962C8B-B14F-4D97-AF65-F5344CB8AC3E}">
        <p14:creationId xmlns:p14="http://schemas.microsoft.com/office/powerpoint/2010/main" val="17687164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A59B776-6559-4D39-9EAB-CFDD390501DA}"/>
              </a:ext>
            </a:extLst>
          </p:cNvPr>
          <p:cNvSpPr>
            <a:spLocks noGrp="1"/>
          </p:cNvSpPr>
          <p:nvPr>
            <p:ph type="title"/>
          </p:nvPr>
        </p:nvSpPr>
        <p:spPr/>
        <p:txBody>
          <a:bodyPr>
            <a:normAutofit/>
          </a:bodyPr>
          <a:lstStyle/>
          <a:p>
            <a:pPr algn="ctr"/>
            <a:r>
              <a:rPr lang="el-GR" sz="2800" u="sng" dirty="0" err="1"/>
              <a:t>Παραδεκτο</a:t>
            </a:r>
            <a:r>
              <a:rPr lang="el-GR" sz="2800" u="sng" dirty="0"/>
              <a:t>́ της </a:t>
            </a:r>
            <a:r>
              <a:rPr lang="el-GR" sz="2800" u="sng" dirty="0" err="1"/>
              <a:t>αίτησης</a:t>
            </a:r>
            <a:r>
              <a:rPr lang="el-GR" sz="2800" u="sng" dirty="0"/>
              <a:t> </a:t>
            </a:r>
            <a:r>
              <a:rPr lang="el-GR" sz="2800" u="sng" dirty="0" err="1"/>
              <a:t>προδικαστικής</a:t>
            </a:r>
            <a:r>
              <a:rPr lang="el-GR" sz="2800" u="sng" dirty="0"/>
              <a:t> </a:t>
            </a:r>
            <a:r>
              <a:rPr lang="el-GR" sz="2800" u="sng" dirty="0" err="1"/>
              <a:t>απόφασης</a:t>
            </a:r>
            <a:r>
              <a:rPr lang="el-GR" sz="2800" u="sng" dirty="0"/>
              <a:t> για την υπόθεση </a:t>
            </a:r>
            <a:r>
              <a:rPr lang="el-GR" sz="2800" u="sng" dirty="0" err="1"/>
              <a:t>Pinckney</a:t>
            </a:r>
            <a:endParaRPr lang="el-GR" sz="2800" u="sng" dirty="0"/>
          </a:p>
        </p:txBody>
      </p:sp>
      <p:sp>
        <p:nvSpPr>
          <p:cNvPr id="3" name="Content Placeholder 2">
            <a:extLst>
              <a:ext uri="{FF2B5EF4-FFF2-40B4-BE49-F238E27FC236}">
                <a16:creationId xmlns:a16="http://schemas.microsoft.com/office/drawing/2014/main" xmlns="" id="{8C9C7AE7-8545-4A0E-BB0B-8298C6ADE600}"/>
              </a:ext>
            </a:extLst>
          </p:cNvPr>
          <p:cNvSpPr>
            <a:spLocks noGrp="1"/>
          </p:cNvSpPr>
          <p:nvPr>
            <p:ph idx="1"/>
          </p:nvPr>
        </p:nvSpPr>
        <p:spPr>
          <a:xfrm>
            <a:off x="838200" y="1526796"/>
            <a:ext cx="10515600" cy="4650167"/>
          </a:xfrm>
        </p:spPr>
        <p:txBody>
          <a:bodyPr anchor="ctr">
            <a:normAutofit fontScale="62500" lnSpcReduction="20000"/>
          </a:bodyPr>
          <a:lstStyle/>
          <a:p>
            <a:pPr algn="just">
              <a:buFont typeface="Wingdings" panose="05000000000000000000" pitchFamily="2" charset="2"/>
              <a:buChar char="Ø"/>
            </a:pPr>
            <a:r>
              <a:rPr lang="el-GR" sz="3200" dirty="0"/>
              <a:t>Αρχή μερισμού περιουσιακών εξουσιών </a:t>
            </a:r>
            <a:r>
              <a:rPr lang="el-GR" sz="3200" dirty="0">
                <a:sym typeface="Wingdings" panose="05000000000000000000" pitchFamily="2" charset="2"/>
              </a:rPr>
              <a:t> </a:t>
            </a:r>
            <a:r>
              <a:rPr lang="el-GR" sz="3200" dirty="0"/>
              <a:t>Αναπαραγωγή </a:t>
            </a:r>
            <a:r>
              <a:rPr lang="en-US" sz="3200" dirty="0"/>
              <a:t>≠</a:t>
            </a:r>
            <a:r>
              <a:rPr lang="el-GR" sz="3200" dirty="0"/>
              <a:t> Παρουσίαση στο κοινό</a:t>
            </a:r>
            <a:r>
              <a:rPr lang="en-US" sz="3200" dirty="0"/>
              <a:t> ≠</a:t>
            </a:r>
            <a:r>
              <a:rPr lang="el-GR" sz="3200" dirty="0"/>
              <a:t> Διανομή</a:t>
            </a:r>
          </a:p>
          <a:p>
            <a:pPr marL="0" indent="0" algn="just">
              <a:buNone/>
            </a:pPr>
            <a:endParaRPr lang="el-GR" sz="2400" dirty="0"/>
          </a:p>
          <a:p>
            <a:pPr algn="just">
              <a:buFont typeface="Wingdings" panose="05000000000000000000" pitchFamily="2" charset="2"/>
              <a:buChar char="Ø"/>
            </a:pPr>
            <a:r>
              <a:rPr lang="el-GR" sz="3200" dirty="0"/>
              <a:t>Αναπαραγωγή </a:t>
            </a:r>
            <a:r>
              <a:rPr lang="el-GR" sz="3200" dirty="0">
                <a:sym typeface="Wingdings" panose="05000000000000000000" pitchFamily="2" charset="2"/>
              </a:rPr>
              <a:t></a:t>
            </a:r>
            <a:r>
              <a:rPr lang="el-GR" sz="3200" dirty="0"/>
              <a:t> Εναγόμενη εταιρία</a:t>
            </a:r>
            <a:endParaRPr lang="en-US" sz="3200" dirty="0"/>
          </a:p>
          <a:p>
            <a:pPr marL="0" indent="0" algn="just">
              <a:buNone/>
            </a:pPr>
            <a:endParaRPr lang="el-GR" sz="3200" dirty="0"/>
          </a:p>
          <a:p>
            <a:pPr algn="just">
              <a:buFont typeface="Wingdings" panose="05000000000000000000" pitchFamily="2" charset="2"/>
              <a:buChar char="Ø"/>
            </a:pPr>
            <a:r>
              <a:rPr lang="el-GR" sz="3200" dirty="0"/>
              <a:t>Διανομή μέσω διαδικτύου και στη Γαλλία </a:t>
            </a:r>
            <a:r>
              <a:rPr lang="el-GR" sz="3200" dirty="0">
                <a:sym typeface="Wingdings" panose="05000000000000000000" pitchFamily="2" charset="2"/>
              </a:rPr>
              <a:t></a:t>
            </a:r>
            <a:r>
              <a:rPr lang="el-GR" sz="3200" dirty="0"/>
              <a:t> Βρετανικές εταιρίες [</a:t>
            </a:r>
            <a:r>
              <a:rPr lang="el-GR" sz="3200" b="1" u="sng" dirty="0"/>
              <a:t>όχι διάδικοι</a:t>
            </a:r>
            <a:r>
              <a:rPr lang="el-GR" sz="3200" dirty="0"/>
              <a:t>]</a:t>
            </a:r>
            <a:endParaRPr lang="en-US" sz="3200" dirty="0"/>
          </a:p>
          <a:p>
            <a:pPr marL="0" indent="0" algn="just">
              <a:buNone/>
            </a:pPr>
            <a:endParaRPr lang="el-GR" sz="3200" dirty="0"/>
          </a:p>
          <a:p>
            <a:pPr algn="just">
              <a:buFont typeface="Wingdings" panose="05000000000000000000" pitchFamily="2" charset="2"/>
              <a:buChar char="Ø"/>
            </a:pPr>
            <a:r>
              <a:rPr lang="el-GR" sz="3200" dirty="0"/>
              <a:t>ΟΜΩΣ: Συνδετικό στοιχείο με Γαλλία η πράξη διανομής </a:t>
            </a:r>
            <a:r>
              <a:rPr lang="el-GR" sz="3200" dirty="0">
                <a:sym typeface="Wingdings" panose="05000000000000000000" pitchFamily="2" charset="2"/>
              </a:rPr>
              <a:t> όχι από εναγόμενη</a:t>
            </a:r>
            <a:endParaRPr lang="en-US" sz="3200" dirty="0">
              <a:sym typeface="Wingdings" panose="05000000000000000000" pitchFamily="2" charset="2"/>
            </a:endParaRPr>
          </a:p>
          <a:p>
            <a:pPr marL="0" indent="0" algn="just">
              <a:buNone/>
            </a:pPr>
            <a:endParaRPr lang="el-GR" sz="3200" dirty="0">
              <a:sym typeface="Wingdings" panose="05000000000000000000" pitchFamily="2" charset="2"/>
            </a:endParaRPr>
          </a:p>
          <a:p>
            <a:pPr algn="just">
              <a:buFont typeface="Wingdings" panose="05000000000000000000" pitchFamily="2" charset="2"/>
              <a:buChar char="Ø"/>
            </a:pPr>
            <a:r>
              <a:rPr lang="el-GR" sz="3200" dirty="0">
                <a:sym typeface="Wingdings" panose="05000000000000000000" pitchFamily="2" charset="2"/>
              </a:rPr>
              <a:t>Απόρριψη προδικαστικού, αν δεν έχει σχέση με το αντικείμενο της κύριας δίκης ή αν ελλείπουν πραγματικά ή νομικά στοιχεία [</a:t>
            </a:r>
            <a:r>
              <a:rPr lang="en-US" sz="3200" i="1" dirty="0" err="1">
                <a:sym typeface="Wingdings" panose="05000000000000000000" pitchFamily="2" charset="2"/>
              </a:rPr>
              <a:t>Acereda</a:t>
            </a:r>
            <a:r>
              <a:rPr lang="en-US" sz="3200" i="1" dirty="0">
                <a:sym typeface="Wingdings" panose="05000000000000000000" pitchFamily="2" charset="2"/>
              </a:rPr>
              <a:t> Herrera, C­</a:t>
            </a:r>
            <a:r>
              <a:rPr lang="el-GR" sz="3200" i="1" dirty="0">
                <a:sym typeface="Wingdings" panose="05000000000000000000" pitchFamily="2" charset="2"/>
              </a:rPr>
              <a:t>-</a:t>
            </a:r>
            <a:r>
              <a:rPr lang="en-US" sz="3200" i="1" dirty="0">
                <a:sym typeface="Wingdings" panose="05000000000000000000" pitchFamily="2" charset="2"/>
              </a:rPr>
              <a:t>466/04,</a:t>
            </a:r>
            <a:r>
              <a:rPr lang="el-GR" sz="3200" i="1" dirty="0">
                <a:sym typeface="Wingdings" panose="05000000000000000000" pitchFamily="2" charset="2"/>
              </a:rPr>
              <a:t> </a:t>
            </a:r>
            <a:r>
              <a:rPr lang="en-US" sz="3200" i="1" dirty="0" err="1">
                <a:sym typeface="Wingdings" panose="05000000000000000000" pitchFamily="2" charset="2"/>
              </a:rPr>
              <a:t>Elshani</a:t>
            </a:r>
            <a:r>
              <a:rPr lang="en-US" sz="3200" i="1" dirty="0">
                <a:sym typeface="Wingdings" panose="05000000000000000000" pitchFamily="2" charset="2"/>
              </a:rPr>
              <a:t>, C</a:t>
            </a:r>
            <a:r>
              <a:rPr lang="el-GR" sz="3200" i="1" dirty="0">
                <a:sym typeface="Wingdings" panose="05000000000000000000" pitchFamily="2" charset="2"/>
              </a:rPr>
              <a:t>-</a:t>
            </a:r>
            <a:r>
              <a:rPr lang="en-US" sz="3200" i="1" dirty="0">
                <a:sym typeface="Wingdings" panose="05000000000000000000" pitchFamily="2" charset="2"/>
              </a:rPr>
              <a:t>­459/07,</a:t>
            </a:r>
            <a:r>
              <a:rPr lang="el-GR" sz="3200" i="1" dirty="0">
                <a:sym typeface="Wingdings" panose="05000000000000000000" pitchFamily="2" charset="2"/>
              </a:rPr>
              <a:t> </a:t>
            </a:r>
            <a:r>
              <a:rPr lang="en-US" sz="3200" i="1" dirty="0" err="1">
                <a:sym typeface="Wingdings" panose="05000000000000000000" pitchFamily="2" charset="2"/>
              </a:rPr>
              <a:t>Kamberaj</a:t>
            </a:r>
            <a:r>
              <a:rPr lang="en-US" sz="3200" i="1" dirty="0">
                <a:sym typeface="Wingdings" panose="05000000000000000000" pitchFamily="2" charset="2"/>
              </a:rPr>
              <a:t>, C­</a:t>
            </a:r>
            <a:r>
              <a:rPr lang="el-GR" sz="3200" i="1" dirty="0">
                <a:sym typeface="Wingdings" panose="05000000000000000000" pitchFamily="2" charset="2"/>
              </a:rPr>
              <a:t>-</a:t>
            </a:r>
            <a:r>
              <a:rPr lang="en-US" sz="3200" i="1" dirty="0">
                <a:sym typeface="Wingdings" panose="05000000000000000000" pitchFamily="2" charset="2"/>
              </a:rPr>
              <a:t>571/10</a:t>
            </a:r>
            <a:r>
              <a:rPr lang="el-GR" sz="3200" dirty="0">
                <a:sym typeface="Wingdings" panose="05000000000000000000" pitchFamily="2" charset="2"/>
              </a:rPr>
              <a:t>]</a:t>
            </a:r>
            <a:endParaRPr lang="en-US" sz="3200" dirty="0">
              <a:sym typeface="Wingdings" panose="05000000000000000000" pitchFamily="2" charset="2"/>
            </a:endParaRPr>
          </a:p>
          <a:p>
            <a:pPr marL="0" indent="0" algn="just">
              <a:buNone/>
            </a:pPr>
            <a:endParaRPr lang="el-GR" sz="3200" dirty="0">
              <a:sym typeface="Wingdings" panose="05000000000000000000" pitchFamily="2" charset="2"/>
            </a:endParaRPr>
          </a:p>
          <a:p>
            <a:pPr algn="just">
              <a:buFont typeface="Wingdings" panose="05000000000000000000" pitchFamily="2" charset="2"/>
              <a:buChar char="Ø"/>
            </a:pPr>
            <a:r>
              <a:rPr lang="el-GR" sz="3200" dirty="0">
                <a:sym typeface="Wingdings" panose="05000000000000000000" pitchFamily="2" charset="2"/>
              </a:rPr>
              <a:t>Όχι διεθνής δικαιοδοσία χωρίς </a:t>
            </a:r>
            <a:r>
              <a:rPr lang="el-GR" sz="3200" b="1" dirty="0">
                <a:sym typeface="Wingdings" panose="05000000000000000000" pitchFamily="2" charset="2"/>
              </a:rPr>
              <a:t>αμεσότητα</a:t>
            </a:r>
            <a:r>
              <a:rPr lang="el-GR" sz="3200" dirty="0">
                <a:sym typeface="Wingdings" panose="05000000000000000000" pitchFamily="2" charset="2"/>
              </a:rPr>
              <a:t> ανάμεσα σε ζημιογόνο γεγονός και επέλευση ζημίας [</a:t>
            </a:r>
            <a:r>
              <a:rPr lang="it-IT" sz="3200" i="1" dirty="0">
                <a:sym typeface="Wingdings" panose="05000000000000000000" pitchFamily="2" charset="2"/>
              </a:rPr>
              <a:t>Dumez, C</a:t>
            </a:r>
            <a:r>
              <a:rPr lang="el-GR" sz="3200" i="1" dirty="0">
                <a:sym typeface="Wingdings" panose="05000000000000000000" pitchFamily="2" charset="2"/>
              </a:rPr>
              <a:t>-</a:t>
            </a:r>
            <a:r>
              <a:rPr lang="it-IT" sz="3200" i="1" dirty="0">
                <a:sym typeface="Wingdings" panose="05000000000000000000" pitchFamily="2" charset="2"/>
              </a:rPr>
              <a:t>­220/88, Marinari, C</a:t>
            </a:r>
            <a:r>
              <a:rPr lang="el-GR" sz="3200" i="1" dirty="0">
                <a:sym typeface="Wingdings" panose="05000000000000000000" pitchFamily="2" charset="2"/>
              </a:rPr>
              <a:t>-</a:t>
            </a:r>
            <a:r>
              <a:rPr lang="it-IT" sz="3200" i="1" dirty="0">
                <a:sym typeface="Wingdings" panose="05000000000000000000" pitchFamily="2" charset="2"/>
              </a:rPr>
              <a:t>­364/93</a:t>
            </a:r>
            <a:r>
              <a:rPr lang="el-GR" sz="3200" dirty="0">
                <a:sym typeface="Wingdings" panose="05000000000000000000" pitchFamily="2" charset="2"/>
              </a:rPr>
              <a:t>]  Λανθασμένη κρίση</a:t>
            </a:r>
            <a:endParaRPr lang="el-GR" sz="3200" dirty="0"/>
          </a:p>
        </p:txBody>
      </p:sp>
    </p:spTree>
    <p:extLst>
      <p:ext uri="{BB962C8B-B14F-4D97-AF65-F5344CB8AC3E}">
        <p14:creationId xmlns:p14="http://schemas.microsoft.com/office/powerpoint/2010/main" val="8912852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ADC80FA-7D9F-4E60-821A-217C42A8555C}"/>
              </a:ext>
            </a:extLst>
          </p:cNvPr>
          <p:cNvSpPr>
            <a:spLocks noGrp="1"/>
          </p:cNvSpPr>
          <p:nvPr>
            <p:ph type="title"/>
          </p:nvPr>
        </p:nvSpPr>
        <p:spPr/>
        <p:txBody>
          <a:bodyPr>
            <a:normAutofit/>
          </a:bodyPr>
          <a:lstStyle/>
          <a:p>
            <a:pPr algn="ctr"/>
            <a:r>
              <a:rPr lang="el-GR" sz="4000" u="sng" dirty="0"/>
              <a:t>Κριτήριο της προσβασιμότητας: Αξιολόγηση</a:t>
            </a:r>
          </a:p>
        </p:txBody>
      </p:sp>
      <p:sp>
        <p:nvSpPr>
          <p:cNvPr id="3" name="Content Placeholder 2">
            <a:extLst>
              <a:ext uri="{FF2B5EF4-FFF2-40B4-BE49-F238E27FC236}">
                <a16:creationId xmlns:a16="http://schemas.microsoft.com/office/drawing/2014/main" xmlns="" id="{EB4A2E66-2692-4CB6-A620-6C2ED3704B9C}"/>
              </a:ext>
            </a:extLst>
          </p:cNvPr>
          <p:cNvSpPr>
            <a:spLocks noGrp="1"/>
          </p:cNvSpPr>
          <p:nvPr>
            <p:ph idx="1"/>
          </p:nvPr>
        </p:nvSpPr>
        <p:spPr>
          <a:xfrm>
            <a:off x="838200" y="1825625"/>
            <a:ext cx="10515600" cy="4784900"/>
          </a:xfrm>
        </p:spPr>
        <p:txBody>
          <a:bodyPr anchor="b">
            <a:normAutofit fontScale="92500" lnSpcReduction="20000"/>
          </a:bodyPr>
          <a:lstStyle/>
          <a:p>
            <a:pPr algn="just">
              <a:buFont typeface="Wingdings" panose="05000000000000000000" pitchFamily="2" charset="2"/>
              <a:buChar char="Ø"/>
            </a:pPr>
            <a:r>
              <a:rPr lang="el-GR" sz="2200" dirty="0"/>
              <a:t>Όχι απόδειξη στόχευσης </a:t>
            </a:r>
            <a:r>
              <a:rPr lang="el-GR" sz="2200" dirty="0">
                <a:sym typeface="Wingdings" panose="05000000000000000000" pitchFamily="2" charset="2"/>
              </a:rPr>
              <a:t> Θετικό για δικαιούχους</a:t>
            </a:r>
          </a:p>
          <a:p>
            <a:pPr marL="0" indent="0" algn="just">
              <a:buNone/>
            </a:pPr>
            <a:endParaRPr lang="el-GR" sz="2200" dirty="0">
              <a:sym typeface="Wingdings" panose="05000000000000000000" pitchFamily="2" charset="2"/>
            </a:endParaRPr>
          </a:p>
          <a:p>
            <a:pPr algn="just">
              <a:buFont typeface="Wingdings" panose="05000000000000000000" pitchFamily="2" charset="2"/>
              <a:buChar char="Ø"/>
            </a:pPr>
            <a:r>
              <a:rPr lang="el-GR" sz="2200" dirty="0">
                <a:sym typeface="Wingdings" panose="05000000000000000000" pitchFamily="2" charset="2"/>
              </a:rPr>
              <a:t>Επιλογή ευνοϊκού </a:t>
            </a:r>
            <a:r>
              <a:rPr lang="en-US" sz="2200" dirty="0">
                <a:sym typeface="Wingdings" panose="05000000000000000000" pitchFamily="2" charset="2"/>
              </a:rPr>
              <a:t>forum  Forum Shopping? </a:t>
            </a:r>
            <a:r>
              <a:rPr lang="el-GR" sz="2200" dirty="0">
                <a:sym typeface="Wingdings" panose="05000000000000000000" pitchFamily="2" charset="2"/>
              </a:rPr>
              <a:t>ΝΑΙ [περιορισμένες όμως συνέπειες λόγω αρχής του μωσαϊκού]</a:t>
            </a:r>
          </a:p>
          <a:p>
            <a:pPr marL="0" indent="0" algn="just">
              <a:buNone/>
            </a:pPr>
            <a:endParaRPr lang="el-GR" sz="2200" dirty="0">
              <a:sym typeface="Wingdings" panose="05000000000000000000" pitchFamily="2" charset="2"/>
            </a:endParaRPr>
          </a:p>
          <a:p>
            <a:pPr algn="just">
              <a:buFont typeface="Wingdings" panose="05000000000000000000" pitchFamily="2" charset="2"/>
              <a:buChar char="Ø"/>
            </a:pPr>
            <a:r>
              <a:rPr lang="el-GR" sz="2200" dirty="0">
                <a:sym typeface="Wingdings" panose="05000000000000000000" pitchFamily="2" charset="2"/>
              </a:rPr>
              <a:t>Προβλεψιμότητα; Όχι. Παρ’ όλα αυτά μόνη η πρόσβαση προκαλεί ζημία</a:t>
            </a:r>
          </a:p>
          <a:p>
            <a:pPr marL="0" indent="0" algn="just">
              <a:buNone/>
            </a:pPr>
            <a:endParaRPr lang="el-GR" sz="2200" dirty="0">
              <a:sym typeface="Wingdings" panose="05000000000000000000" pitchFamily="2" charset="2"/>
            </a:endParaRPr>
          </a:p>
          <a:p>
            <a:pPr algn="just">
              <a:buFont typeface="Wingdings" panose="05000000000000000000" pitchFamily="2" charset="2"/>
              <a:buChar char="Ø"/>
            </a:pPr>
            <a:r>
              <a:rPr lang="el-GR" sz="2200" dirty="0">
                <a:sym typeface="Wingdings" panose="05000000000000000000" pitchFamily="2" charset="2"/>
              </a:rPr>
              <a:t>Εξαίρεση [?]: Προσβολή δικαιώματος διανομής </a:t>
            </a:r>
            <a:endParaRPr lang="en-US" sz="2200" dirty="0">
              <a:sym typeface="Wingdings" panose="05000000000000000000" pitchFamily="2" charset="2"/>
            </a:endParaRPr>
          </a:p>
          <a:p>
            <a:pPr marL="0" indent="0" algn="just">
              <a:buNone/>
            </a:pPr>
            <a:endParaRPr lang="el-GR" sz="2200" dirty="0">
              <a:sym typeface="Wingdings" panose="05000000000000000000" pitchFamily="2" charset="2"/>
            </a:endParaRPr>
          </a:p>
          <a:p>
            <a:pPr algn="just">
              <a:buFont typeface="Wingdings" panose="05000000000000000000" pitchFamily="2" charset="2"/>
              <a:buChar char="Ø"/>
            </a:pPr>
            <a:r>
              <a:rPr lang="el-GR" sz="2200" dirty="0">
                <a:sym typeface="Wingdings" panose="05000000000000000000" pitchFamily="2" charset="2"/>
              </a:rPr>
              <a:t>Κίνητρο για </a:t>
            </a:r>
            <a:r>
              <a:rPr lang="en-US" sz="2200" dirty="0" err="1">
                <a:sym typeface="Wingdings" panose="05000000000000000000" pitchFamily="2" charset="2"/>
              </a:rPr>
              <a:t>Geoblocking</a:t>
            </a:r>
            <a:r>
              <a:rPr lang="el-GR" sz="2200" dirty="0">
                <a:sym typeface="Wingdings" panose="05000000000000000000" pitchFamily="2" charset="2"/>
              </a:rPr>
              <a:t> εντός ΕΕ</a:t>
            </a:r>
            <a:r>
              <a:rPr lang="en-US" sz="2200" dirty="0">
                <a:sym typeface="Wingdings" panose="05000000000000000000" pitchFamily="2" charset="2"/>
              </a:rPr>
              <a:t>?</a:t>
            </a:r>
            <a:r>
              <a:rPr lang="el-GR" sz="2200" dirty="0">
                <a:sym typeface="Wingdings" panose="05000000000000000000" pitchFamily="2" charset="2"/>
              </a:rPr>
              <a:t> </a:t>
            </a:r>
          </a:p>
          <a:p>
            <a:pPr marL="0" indent="0" algn="just">
              <a:buNone/>
            </a:pPr>
            <a:endParaRPr lang="en-US" sz="2200" dirty="0">
              <a:sym typeface="Wingdings" panose="05000000000000000000" pitchFamily="2" charset="2"/>
            </a:endParaRPr>
          </a:p>
          <a:p>
            <a:pPr algn="just">
              <a:buFont typeface="Wingdings" panose="05000000000000000000" pitchFamily="2" charset="2"/>
              <a:buChar char="Ø"/>
            </a:pPr>
            <a:r>
              <a:rPr lang="el-GR" sz="2200" dirty="0">
                <a:sym typeface="Wingdings" panose="05000000000000000000" pitchFamily="2" charset="2"/>
              </a:rPr>
              <a:t>Συμπέρασμα: Ορθό κριτήριο τουλάχιστον για παρουσίαση στο κοινό και ηθικά δικαιώματα. </a:t>
            </a:r>
          </a:p>
          <a:p>
            <a:pPr marL="0" indent="0" algn="just">
              <a:buNone/>
            </a:pPr>
            <a:endParaRPr lang="el-GR" sz="1800" dirty="0">
              <a:sym typeface="Wingdings" panose="05000000000000000000" pitchFamily="2" charset="2"/>
            </a:endParaRPr>
          </a:p>
          <a:p>
            <a:pPr marL="0" indent="0" algn="just">
              <a:buNone/>
            </a:pPr>
            <a:r>
              <a:rPr lang="el-GR" sz="1800" dirty="0">
                <a:sym typeface="Wingdings" panose="05000000000000000000" pitchFamily="2" charset="2"/>
              </a:rPr>
              <a:t> </a:t>
            </a:r>
            <a:endParaRPr lang="el-GR" sz="1800" dirty="0"/>
          </a:p>
        </p:txBody>
      </p:sp>
    </p:spTree>
    <p:extLst>
      <p:ext uri="{BB962C8B-B14F-4D97-AF65-F5344CB8AC3E}">
        <p14:creationId xmlns:p14="http://schemas.microsoft.com/office/powerpoint/2010/main" val="26810794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3C94EE5-FAC8-4931-B162-CBAB24169360}"/>
              </a:ext>
            </a:extLst>
          </p:cNvPr>
          <p:cNvSpPr>
            <a:spLocks noGrp="1"/>
          </p:cNvSpPr>
          <p:nvPr>
            <p:ph type="title"/>
          </p:nvPr>
        </p:nvSpPr>
        <p:spPr>
          <a:xfrm>
            <a:off x="838200" y="218115"/>
            <a:ext cx="10515600" cy="1124124"/>
          </a:xfrm>
        </p:spPr>
        <p:txBody>
          <a:bodyPr>
            <a:normAutofit/>
          </a:bodyPr>
          <a:lstStyle/>
          <a:p>
            <a:pPr algn="ctr"/>
            <a:r>
              <a:rPr lang="el-GR" sz="3600" u="sng" dirty="0"/>
              <a:t>Αρχή του μωσαϊκού: Αξιολόγηση</a:t>
            </a:r>
          </a:p>
        </p:txBody>
      </p:sp>
      <p:sp>
        <p:nvSpPr>
          <p:cNvPr id="3" name="Content Placeholder 2">
            <a:extLst>
              <a:ext uri="{FF2B5EF4-FFF2-40B4-BE49-F238E27FC236}">
                <a16:creationId xmlns:a16="http://schemas.microsoft.com/office/drawing/2014/main" xmlns="" id="{F8EF17A1-CDA0-4718-9C3E-6067223A873D}"/>
              </a:ext>
            </a:extLst>
          </p:cNvPr>
          <p:cNvSpPr>
            <a:spLocks noGrp="1"/>
          </p:cNvSpPr>
          <p:nvPr>
            <p:ph idx="1"/>
          </p:nvPr>
        </p:nvSpPr>
        <p:spPr>
          <a:xfrm>
            <a:off x="838200" y="1342240"/>
            <a:ext cx="10515600" cy="5159228"/>
          </a:xfrm>
        </p:spPr>
        <p:txBody>
          <a:bodyPr>
            <a:noAutofit/>
          </a:bodyPr>
          <a:lstStyle/>
          <a:p>
            <a:pPr algn="just">
              <a:buFont typeface="Wingdings" panose="05000000000000000000" pitchFamily="2" charset="2"/>
              <a:buChar char="Ø"/>
            </a:pPr>
            <a:r>
              <a:rPr lang="el-GR" sz="1700" dirty="0"/>
              <a:t>Επίκεντρο κριτικής: Πολυδιάσπαση δυνατότητας αποζημίωσης</a:t>
            </a:r>
          </a:p>
          <a:p>
            <a:pPr marL="0" indent="0" algn="just">
              <a:buNone/>
            </a:pPr>
            <a:endParaRPr lang="el-GR" sz="1700" dirty="0"/>
          </a:p>
          <a:p>
            <a:pPr algn="just">
              <a:buFont typeface="Wingdings" panose="05000000000000000000" pitchFamily="2" charset="2"/>
              <a:buChar char="Ø"/>
            </a:pPr>
            <a:r>
              <a:rPr lang="el-GR" sz="1700" dirty="0"/>
              <a:t>Αρχή της εδαφικότητας: Επιτρέπει άλλη λύση; </a:t>
            </a:r>
            <a:r>
              <a:rPr lang="el-GR" sz="1700" dirty="0">
                <a:sym typeface="Wingdings" panose="05000000000000000000" pitchFamily="2" charset="2"/>
              </a:rPr>
              <a:t> ΝΑΙ</a:t>
            </a:r>
          </a:p>
          <a:p>
            <a:pPr marL="0" indent="0" algn="just">
              <a:buNone/>
            </a:pPr>
            <a:endParaRPr lang="en-US" sz="1700" dirty="0">
              <a:sym typeface="Wingdings" panose="05000000000000000000" pitchFamily="2" charset="2"/>
            </a:endParaRPr>
          </a:p>
          <a:p>
            <a:pPr algn="just">
              <a:buFont typeface="Wingdings" panose="05000000000000000000" pitchFamily="2" charset="2"/>
              <a:buChar char="Ø"/>
            </a:pPr>
            <a:r>
              <a:rPr lang="el-GR" sz="1700" dirty="0">
                <a:sym typeface="Wingdings" panose="05000000000000000000" pitchFamily="2" charset="2"/>
              </a:rPr>
              <a:t>Υπέρ: Εγγύτητα υπόθεσης – δικαστηρίου  Ορθή απονομή δικαιοσύνης</a:t>
            </a:r>
          </a:p>
          <a:p>
            <a:pPr marL="0" indent="0" algn="just">
              <a:buNone/>
            </a:pPr>
            <a:endParaRPr lang="el-GR" sz="1700" dirty="0">
              <a:sym typeface="Wingdings" panose="05000000000000000000" pitchFamily="2" charset="2"/>
            </a:endParaRPr>
          </a:p>
          <a:p>
            <a:pPr algn="just">
              <a:buFont typeface="Wingdings" panose="05000000000000000000" pitchFamily="2" charset="2"/>
              <a:buChar char="Ø"/>
            </a:pPr>
            <a:r>
              <a:rPr lang="el-GR" sz="1700" dirty="0">
                <a:sym typeface="Wingdings" panose="05000000000000000000" pitchFamily="2" charset="2"/>
              </a:rPr>
              <a:t>Κατά: Πολυδιάσπαση  Κίνδυνος έκδοσης αντιφατικών αποφάσεων/Κόστος πολλών αγωγών</a:t>
            </a:r>
          </a:p>
          <a:p>
            <a:pPr marL="0" indent="0" algn="just">
              <a:buNone/>
            </a:pPr>
            <a:endParaRPr lang="el-GR" sz="1700" dirty="0">
              <a:sym typeface="Wingdings" panose="05000000000000000000" pitchFamily="2" charset="2"/>
            </a:endParaRPr>
          </a:p>
          <a:p>
            <a:pPr algn="just">
              <a:buFont typeface="Wingdings" panose="05000000000000000000" pitchFamily="2" charset="2"/>
              <a:buChar char="Ø"/>
            </a:pPr>
            <a:r>
              <a:rPr lang="el-GR" sz="1700" dirty="0">
                <a:sym typeface="Wingdings" panose="05000000000000000000" pitchFamily="2" charset="2"/>
              </a:rPr>
              <a:t>Αντίθετη λύση  Ένα δικαστήριο εφαρμόζει 28 δίκαια για την ίδια υπόθεση [αρχή της εδαφικότητας – άρθρο 8 παρ. 1 Καν. 864/2007]. Πρακτικά αδύνατο. Ποιότητα δικαστικής κρίσης;</a:t>
            </a:r>
          </a:p>
          <a:p>
            <a:pPr marL="0" indent="0" algn="just">
              <a:buNone/>
            </a:pPr>
            <a:endParaRPr lang="el-GR" sz="1700" dirty="0">
              <a:sym typeface="Wingdings" panose="05000000000000000000" pitchFamily="2" charset="2"/>
            </a:endParaRPr>
          </a:p>
          <a:p>
            <a:pPr algn="just">
              <a:buFont typeface="Wingdings" panose="05000000000000000000" pitchFamily="2" charset="2"/>
              <a:buChar char="Ø"/>
            </a:pPr>
            <a:r>
              <a:rPr lang="el-GR" sz="1700" dirty="0">
                <a:sym typeface="Wingdings" panose="05000000000000000000" pitchFamily="2" charset="2"/>
              </a:rPr>
              <a:t>Αρχή του μωσαϊκού  Η μόνη ρεαλιστική λύση ενόψει εδαφικότητας. </a:t>
            </a:r>
          </a:p>
          <a:p>
            <a:pPr marL="0" indent="0" algn="just">
              <a:buNone/>
            </a:pPr>
            <a:endParaRPr lang="el-GR" sz="1700" dirty="0"/>
          </a:p>
          <a:p>
            <a:pPr algn="just">
              <a:buFont typeface="Wingdings" panose="05000000000000000000" pitchFamily="2" charset="2"/>
              <a:buChar char="Ø"/>
            </a:pPr>
            <a:r>
              <a:rPr lang="el-GR" sz="1700" dirty="0"/>
              <a:t>Εφαρμογή της αρχής του μωσαϊκού επί αρμοδιότητας με βάση άλλο συνδετικό στοιχείο; Το </a:t>
            </a:r>
            <a:r>
              <a:rPr lang="el-GR" sz="1700" dirty="0" err="1"/>
              <a:t>ΔικΕΕ</a:t>
            </a:r>
            <a:r>
              <a:rPr lang="el-GR" sz="1700" dirty="0"/>
              <a:t> δεν διευκρινίζει.</a:t>
            </a:r>
          </a:p>
        </p:txBody>
      </p:sp>
    </p:spTree>
    <p:extLst>
      <p:ext uri="{BB962C8B-B14F-4D97-AF65-F5344CB8AC3E}">
        <p14:creationId xmlns:p14="http://schemas.microsoft.com/office/powerpoint/2010/main" val="18417871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362226C-7B72-4945-B4BB-24718DBC9F45}"/>
              </a:ext>
            </a:extLst>
          </p:cNvPr>
          <p:cNvSpPr>
            <a:spLocks noGrp="1"/>
          </p:cNvSpPr>
          <p:nvPr>
            <p:ph type="title"/>
          </p:nvPr>
        </p:nvSpPr>
        <p:spPr/>
        <p:txBody>
          <a:bodyPr/>
          <a:lstStyle/>
          <a:p>
            <a:endParaRPr lang="el-GR" dirty="0"/>
          </a:p>
        </p:txBody>
      </p:sp>
      <p:sp>
        <p:nvSpPr>
          <p:cNvPr id="3" name="Content Placeholder 2">
            <a:extLst>
              <a:ext uri="{FF2B5EF4-FFF2-40B4-BE49-F238E27FC236}">
                <a16:creationId xmlns:a16="http://schemas.microsoft.com/office/drawing/2014/main" xmlns="" id="{85D458BE-735B-4421-8A57-2B7FA17307FB}"/>
              </a:ext>
            </a:extLst>
          </p:cNvPr>
          <p:cNvSpPr>
            <a:spLocks noGrp="1"/>
          </p:cNvSpPr>
          <p:nvPr>
            <p:ph idx="1"/>
          </p:nvPr>
        </p:nvSpPr>
        <p:spPr/>
        <p:txBody>
          <a:bodyPr>
            <a:normAutofit lnSpcReduction="10000"/>
          </a:bodyPr>
          <a:lstStyle/>
          <a:p>
            <a:pPr marL="0" indent="0" algn="ctr">
              <a:buNone/>
            </a:pPr>
            <a:r>
              <a:rPr lang="el-GR" sz="8800" dirty="0"/>
              <a:t>Ευχαριστώ πολύ</a:t>
            </a:r>
          </a:p>
          <a:p>
            <a:pPr marL="0" indent="0" algn="ctr">
              <a:buNone/>
            </a:pPr>
            <a:endParaRPr lang="el-GR" sz="8800" dirty="0"/>
          </a:p>
          <a:p>
            <a:pPr marL="0" indent="0" algn="r">
              <a:buNone/>
            </a:pPr>
            <a:endParaRPr lang="en-US" sz="2400" dirty="0"/>
          </a:p>
          <a:p>
            <a:pPr marL="0" indent="0" algn="r">
              <a:buNone/>
            </a:pPr>
            <a:endParaRPr lang="en-US" sz="2400" dirty="0"/>
          </a:p>
          <a:p>
            <a:pPr marL="0" indent="0" algn="r">
              <a:buNone/>
            </a:pPr>
            <a:endParaRPr lang="en-US" sz="2400" dirty="0"/>
          </a:p>
          <a:p>
            <a:pPr marL="0" indent="0" algn="ctr">
              <a:buNone/>
            </a:pPr>
            <a:r>
              <a:rPr lang="en-US" sz="2400" dirty="0"/>
              <a:t>yannos@paramythiotis.gr</a:t>
            </a:r>
            <a:r>
              <a:rPr lang="el-GR" sz="2400" dirty="0"/>
              <a:t> </a:t>
            </a:r>
          </a:p>
        </p:txBody>
      </p:sp>
    </p:spTree>
    <p:extLst>
      <p:ext uri="{BB962C8B-B14F-4D97-AF65-F5344CB8AC3E}">
        <p14:creationId xmlns:p14="http://schemas.microsoft.com/office/powerpoint/2010/main" val="17654577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p:spPr>
        <p:txBody>
          <a:bodyPr>
            <a:normAutofit fontScale="90000"/>
          </a:bodyPr>
          <a:lstStyle/>
          <a:p>
            <a:pPr algn="ctr"/>
            <a:r>
              <a:rPr lang="en-US" sz="2700" b="1" dirty="0"/>
              <a:t>Online </a:t>
            </a:r>
            <a:r>
              <a:rPr lang="el-GR" sz="2700" b="1" dirty="0"/>
              <a:t>προσβολές δικαιωμάτων ΠΙ = Αδικήματα πολλαπλής τοπικής σύνδεσης</a:t>
            </a:r>
            <a:r>
              <a:rPr lang="el-GR" dirty="0"/>
              <a:t/>
            </a:r>
            <a:br>
              <a:rPr lang="el-GR" dirty="0"/>
            </a:br>
            <a:endParaRPr lang="en-US" dirty="0"/>
          </a:p>
        </p:txBody>
      </p:sp>
      <p:sp>
        <p:nvSpPr>
          <p:cNvPr id="3" name="Content Placeholder 2"/>
          <p:cNvSpPr>
            <a:spLocks noGrp="1"/>
          </p:cNvSpPr>
          <p:nvPr>
            <p:ph idx="1"/>
          </p:nvPr>
        </p:nvSpPr>
        <p:spPr>
          <a:xfrm>
            <a:off x="838199" y="1174459"/>
            <a:ext cx="10973499" cy="5254050"/>
          </a:xfrm>
        </p:spPr>
        <p:txBody>
          <a:bodyPr>
            <a:normAutofit/>
          </a:bodyPr>
          <a:lstStyle/>
          <a:p>
            <a:pPr marL="0" indent="0" algn="ctr">
              <a:lnSpc>
                <a:spcPct val="110000"/>
              </a:lnSpc>
              <a:buNone/>
            </a:pPr>
            <a:r>
              <a:rPr lang="el-GR" sz="2200" dirty="0"/>
              <a:t>Προσβολή μέσω ιστοσελίδας που</a:t>
            </a:r>
            <a:r>
              <a:rPr lang="en-US" sz="2200" dirty="0"/>
              <a:t>:</a:t>
            </a:r>
            <a:endParaRPr lang="el-GR" sz="2200" dirty="0"/>
          </a:p>
          <a:p>
            <a:pPr marL="0" indent="0" algn="just">
              <a:lnSpc>
                <a:spcPct val="110000"/>
              </a:lnSpc>
              <a:buNone/>
            </a:pPr>
            <a:endParaRPr lang="el-GR" sz="2200" dirty="0"/>
          </a:p>
          <a:p>
            <a:pPr algn="just">
              <a:lnSpc>
                <a:spcPct val="170000"/>
              </a:lnSpc>
              <a:buFont typeface="Wingdings" panose="05000000000000000000" pitchFamily="2" charset="2"/>
              <a:buChar char="Ø"/>
            </a:pPr>
            <a:r>
              <a:rPr lang="el-GR" sz="2200" dirty="0"/>
              <a:t>Ανήκει σε εταιρία με έδρα τη χώρα Α</a:t>
            </a:r>
            <a:endParaRPr lang="en-US" sz="2200" dirty="0"/>
          </a:p>
          <a:p>
            <a:pPr algn="just">
              <a:lnSpc>
                <a:spcPct val="170000"/>
              </a:lnSpc>
              <a:buFont typeface="Wingdings" panose="05000000000000000000" pitchFamily="2" charset="2"/>
              <a:buChar char="Ø"/>
            </a:pPr>
            <a:r>
              <a:rPr lang="el-GR" sz="2200" dirty="0"/>
              <a:t>Έχει </a:t>
            </a:r>
            <a:r>
              <a:rPr lang="en-US" sz="2200" dirty="0"/>
              <a:t>Top Level Domain </a:t>
            </a:r>
            <a:r>
              <a:rPr lang="el-GR" sz="2200" dirty="0"/>
              <a:t>της χώρας Β [πχ. </a:t>
            </a:r>
            <a:r>
              <a:rPr lang="en-US" sz="2200" dirty="0"/>
              <a:t>paramythiotis</a:t>
            </a:r>
            <a:r>
              <a:rPr lang="el-GR" sz="2200" dirty="0"/>
              <a:t>.</a:t>
            </a:r>
            <a:r>
              <a:rPr lang="en-US" sz="2200" dirty="0"/>
              <a:t>gr]</a:t>
            </a:r>
          </a:p>
          <a:p>
            <a:pPr algn="just">
              <a:lnSpc>
                <a:spcPct val="170000"/>
              </a:lnSpc>
              <a:buFont typeface="Wingdings" panose="05000000000000000000" pitchFamily="2" charset="2"/>
              <a:buChar char="Ø"/>
            </a:pPr>
            <a:r>
              <a:rPr lang="el-GR" sz="2200" dirty="0"/>
              <a:t>Φιλοξενείται σε </a:t>
            </a:r>
            <a:r>
              <a:rPr lang="en-US" sz="2200" dirty="0"/>
              <a:t>server </a:t>
            </a:r>
            <a:r>
              <a:rPr lang="el-GR" sz="2200" dirty="0"/>
              <a:t>στη χώρα Γ</a:t>
            </a:r>
            <a:r>
              <a:rPr lang="en-US" sz="2200" dirty="0"/>
              <a:t>                                          </a:t>
            </a:r>
            <a:r>
              <a:rPr lang="el-GR" sz="2200" dirty="0"/>
              <a:t>            </a:t>
            </a:r>
            <a:r>
              <a:rPr lang="en-US" sz="2200" dirty="0"/>
              <a:t>  </a:t>
            </a:r>
            <a:r>
              <a:rPr lang="el-GR" sz="2200" dirty="0"/>
              <a:t>       Διεθνής δικαιοδοσία;</a:t>
            </a:r>
            <a:endParaRPr lang="en-US" sz="2200" dirty="0"/>
          </a:p>
          <a:p>
            <a:pPr algn="just">
              <a:lnSpc>
                <a:spcPct val="170000"/>
              </a:lnSpc>
              <a:buFont typeface="Wingdings" panose="05000000000000000000" pitchFamily="2" charset="2"/>
              <a:buChar char="Ø"/>
            </a:pPr>
            <a:r>
              <a:rPr lang="el-GR" sz="2200" dirty="0"/>
              <a:t>Προσβάλλει δικαιώματα δικαιούχου που κατοικεί στη χώρα Δ</a:t>
            </a:r>
            <a:endParaRPr lang="en-US" sz="2200" dirty="0"/>
          </a:p>
          <a:p>
            <a:pPr algn="just">
              <a:lnSpc>
                <a:spcPct val="170000"/>
              </a:lnSpc>
              <a:buFont typeface="Wingdings" panose="05000000000000000000" pitchFamily="2" charset="2"/>
              <a:buChar char="Ø"/>
            </a:pPr>
            <a:r>
              <a:rPr lang="el-GR" sz="2200" dirty="0"/>
              <a:t>Προβαίνει σε παγκόσμια παρουσίαση του έργου στο κοινό</a:t>
            </a:r>
          </a:p>
          <a:p>
            <a:pPr marL="0" indent="0" algn="just">
              <a:lnSpc>
                <a:spcPct val="110000"/>
              </a:lnSpc>
              <a:buNone/>
            </a:pPr>
            <a:endParaRPr lang="el-GR" sz="2200" dirty="0"/>
          </a:p>
        </p:txBody>
      </p:sp>
      <p:sp>
        <p:nvSpPr>
          <p:cNvPr id="4" name="Right Brace 3">
            <a:extLst>
              <a:ext uri="{FF2B5EF4-FFF2-40B4-BE49-F238E27FC236}">
                <a16:creationId xmlns:a16="http://schemas.microsoft.com/office/drawing/2014/main" xmlns="" id="{12943BEC-5F77-4B54-A553-D21816C8EF7D}"/>
              </a:ext>
            </a:extLst>
          </p:cNvPr>
          <p:cNvSpPr/>
          <p:nvPr/>
        </p:nvSpPr>
        <p:spPr>
          <a:xfrm>
            <a:off x="8397378" y="1962351"/>
            <a:ext cx="318782" cy="4060270"/>
          </a:xfrm>
          <a:prstGeom prst="rightBrace">
            <a:avLst/>
          </a:prstGeom>
          <a:ln w="12700">
            <a:solidFill>
              <a:schemeClr val="tx1"/>
            </a:solidFill>
          </a:ln>
          <a:effectLst>
            <a:outerShdw blurRad="50800" dist="38100" dir="8100000" algn="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dirty="0"/>
          </a:p>
        </p:txBody>
      </p:sp>
    </p:spTree>
    <p:extLst>
      <p:ext uri="{BB962C8B-B14F-4D97-AF65-F5344CB8AC3E}">
        <p14:creationId xmlns:p14="http://schemas.microsoft.com/office/powerpoint/2010/main" val="3128807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1857C59-0E31-4B0E-BCDE-48B023B282E9}"/>
              </a:ext>
            </a:extLst>
          </p:cNvPr>
          <p:cNvSpPr>
            <a:spLocks noGrp="1"/>
          </p:cNvSpPr>
          <p:nvPr>
            <p:ph type="title"/>
          </p:nvPr>
        </p:nvSpPr>
        <p:spPr/>
        <p:txBody>
          <a:bodyPr/>
          <a:lstStyle/>
          <a:p>
            <a:pPr algn="ctr"/>
            <a:r>
              <a:rPr lang="el-GR" u="sng" dirty="0"/>
              <a:t>Κανονισμός 1215/2012 [Βρυξέλλες Ι]</a:t>
            </a:r>
          </a:p>
        </p:txBody>
      </p:sp>
      <p:sp>
        <p:nvSpPr>
          <p:cNvPr id="3" name="Content Placeholder 2">
            <a:extLst>
              <a:ext uri="{FF2B5EF4-FFF2-40B4-BE49-F238E27FC236}">
                <a16:creationId xmlns:a16="http://schemas.microsoft.com/office/drawing/2014/main" xmlns="" id="{83030410-3BF6-4573-AEAF-D092AC333655}"/>
              </a:ext>
            </a:extLst>
          </p:cNvPr>
          <p:cNvSpPr>
            <a:spLocks noGrp="1"/>
          </p:cNvSpPr>
          <p:nvPr>
            <p:ph idx="1"/>
          </p:nvPr>
        </p:nvSpPr>
        <p:spPr>
          <a:xfrm>
            <a:off x="838200" y="1753299"/>
            <a:ext cx="10515600" cy="4423664"/>
          </a:xfrm>
        </p:spPr>
        <p:txBody>
          <a:bodyPr>
            <a:normAutofit/>
          </a:bodyPr>
          <a:lstStyle/>
          <a:p>
            <a:pPr marL="0" indent="0" algn="ctr">
              <a:buNone/>
            </a:pPr>
            <a:endParaRPr lang="el-GR" dirty="0"/>
          </a:p>
          <a:p>
            <a:pPr algn="just">
              <a:buFont typeface="Wingdings" panose="05000000000000000000" pitchFamily="2" charset="2"/>
              <a:buChar char="Ø"/>
            </a:pPr>
            <a:r>
              <a:rPr lang="el-GR" sz="2400" dirty="0"/>
              <a:t>Προβλεψιμότητα</a:t>
            </a:r>
            <a:r>
              <a:rPr lang="en-US" sz="2400" dirty="0"/>
              <a:t> </a:t>
            </a:r>
            <a:r>
              <a:rPr lang="en-US" sz="2400" dirty="0">
                <a:sym typeface="Wingdings" panose="05000000000000000000" pitchFamily="2" charset="2"/>
              </a:rPr>
              <a:t> </a:t>
            </a:r>
            <a:r>
              <a:rPr lang="el-GR" sz="2400" dirty="0"/>
              <a:t>Ασφάλεια δικαίου </a:t>
            </a:r>
            <a:r>
              <a:rPr lang="el-GR" sz="2400" dirty="0">
                <a:sym typeface="Wingdings" panose="05000000000000000000" pitchFamily="2" charset="2"/>
              </a:rPr>
              <a:t> </a:t>
            </a:r>
            <a:r>
              <a:rPr lang="el-GR" sz="2400" dirty="0"/>
              <a:t>Γεν</a:t>
            </a:r>
            <a:r>
              <a:rPr lang="en-US" sz="2400" dirty="0"/>
              <a:t>.</a:t>
            </a:r>
            <a:r>
              <a:rPr lang="el-GR" sz="2400" dirty="0"/>
              <a:t> δωσιδικία κατοικίας εναγόμενου</a:t>
            </a:r>
          </a:p>
          <a:p>
            <a:pPr marL="0" indent="0" algn="just">
              <a:buNone/>
            </a:pPr>
            <a:endParaRPr lang="el-GR" sz="2400" dirty="0"/>
          </a:p>
          <a:p>
            <a:pPr algn="just">
              <a:buFont typeface="Wingdings" panose="05000000000000000000" pitchFamily="2" charset="2"/>
              <a:buChar char="Ø"/>
            </a:pPr>
            <a:r>
              <a:rPr lang="el-GR" sz="2400" dirty="0"/>
              <a:t>Ορθή απονομή δικαιοσύνης </a:t>
            </a:r>
            <a:r>
              <a:rPr lang="el-GR" sz="2400" dirty="0">
                <a:sym typeface="Wingdings" panose="05000000000000000000" pitchFamily="2" charset="2"/>
              </a:rPr>
              <a:t> </a:t>
            </a:r>
            <a:r>
              <a:rPr lang="el-GR" sz="2400" dirty="0"/>
              <a:t>Στενός σύνδεσμος υπόθεσης με άλλο κράτος </a:t>
            </a:r>
            <a:r>
              <a:rPr lang="el-GR" sz="2400" dirty="0">
                <a:sym typeface="Wingdings" panose="05000000000000000000" pitchFamily="2" charset="2"/>
              </a:rPr>
              <a:t></a:t>
            </a:r>
            <a:r>
              <a:rPr lang="el-GR" sz="2400" dirty="0"/>
              <a:t>          Εναλλακτική δωσιδικία</a:t>
            </a:r>
          </a:p>
          <a:p>
            <a:pPr marL="0" indent="0" algn="just">
              <a:buNone/>
            </a:pPr>
            <a:endParaRPr lang="el-GR" sz="2400" dirty="0"/>
          </a:p>
          <a:p>
            <a:pPr algn="just">
              <a:buFont typeface="Wingdings" panose="05000000000000000000" pitchFamily="2" charset="2"/>
              <a:buChar char="Ø"/>
            </a:pPr>
            <a:r>
              <a:rPr lang="el-GR" sz="2400" dirty="0"/>
              <a:t>Αποφυγή έκδοσης αντιφατικών αποφάσεων </a:t>
            </a:r>
            <a:r>
              <a:rPr lang="el-GR" sz="2400" dirty="0">
                <a:sym typeface="Wingdings" panose="05000000000000000000" pitchFamily="2" charset="2"/>
              </a:rPr>
              <a:t> </a:t>
            </a:r>
            <a:r>
              <a:rPr lang="el-GR" sz="2400" dirty="0"/>
              <a:t>Ελαχιστοποίηση πιθανότητας παράλληλης εκδίκασης</a:t>
            </a:r>
          </a:p>
        </p:txBody>
      </p:sp>
    </p:spTree>
    <p:extLst>
      <p:ext uri="{BB962C8B-B14F-4D97-AF65-F5344CB8AC3E}">
        <p14:creationId xmlns:p14="http://schemas.microsoft.com/office/powerpoint/2010/main" val="14546903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8ECDC8-5D25-41D6-AA88-706CEA88BBB4}"/>
              </a:ext>
            </a:extLst>
          </p:cNvPr>
          <p:cNvSpPr>
            <a:spLocks noGrp="1"/>
          </p:cNvSpPr>
          <p:nvPr>
            <p:ph type="title"/>
          </p:nvPr>
        </p:nvSpPr>
        <p:spPr/>
        <p:txBody>
          <a:bodyPr/>
          <a:lstStyle/>
          <a:p>
            <a:pPr algn="ctr"/>
            <a:r>
              <a:rPr lang="el-GR" sz="3600" u="sng" dirty="0"/>
              <a:t>Ειδική δωσιδικία της αδικοπραξίας - άρθρο 7 παρ. 2</a:t>
            </a:r>
            <a:endParaRPr lang="el-GR" u="sng" dirty="0"/>
          </a:p>
        </p:txBody>
      </p:sp>
      <p:sp>
        <p:nvSpPr>
          <p:cNvPr id="3" name="Content Placeholder 2">
            <a:extLst>
              <a:ext uri="{FF2B5EF4-FFF2-40B4-BE49-F238E27FC236}">
                <a16:creationId xmlns:a16="http://schemas.microsoft.com/office/drawing/2014/main" xmlns="" id="{C4210409-715F-4DE8-8273-46A5712E0C87}"/>
              </a:ext>
            </a:extLst>
          </p:cNvPr>
          <p:cNvSpPr>
            <a:spLocks noGrp="1"/>
          </p:cNvSpPr>
          <p:nvPr>
            <p:ph idx="1"/>
          </p:nvPr>
        </p:nvSpPr>
        <p:spPr>
          <a:xfrm>
            <a:off x="838200" y="1690688"/>
            <a:ext cx="10515600" cy="4486275"/>
          </a:xfrm>
        </p:spPr>
        <p:txBody>
          <a:bodyPr>
            <a:normAutofit/>
          </a:bodyPr>
          <a:lstStyle/>
          <a:p>
            <a:pPr marL="0" indent="0" algn="just">
              <a:buNone/>
            </a:pPr>
            <a:r>
              <a:rPr lang="el-GR" sz="2400" dirty="0"/>
              <a:t>«</a:t>
            </a:r>
            <a:r>
              <a:rPr lang="el-GR" sz="2400" i="1" dirty="0"/>
              <a:t>Πρόσωπο που έχει την κατοικία του σε κράτος μέλος μπορεί να εναχθεί σε άλλο κράτος μέλος</a:t>
            </a:r>
            <a:r>
              <a:rPr lang="en-US" sz="2400" i="1" dirty="0"/>
              <a:t> </a:t>
            </a:r>
            <a:r>
              <a:rPr lang="el-GR" sz="2400" i="1" dirty="0"/>
              <a:t>[ενν. από το κράτος μέλος της κατοικίας του], ως προς ενοχές εξ αδικοπραξίας ή οιονεί αδικοπραξίας, </a:t>
            </a:r>
            <a:r>
              <a:rPr lang="el-GR" sz="2400" b="1" i="1" u="sng" dirty="0"/>
              <a:t>ενώπιον του δικαστηρίου του τόπου όπου συνέβη ή ενδέχεται να συμβεί το ζημιογόνο γεγονός</a:t>
            </a:r>
            <a:r>
              <a:rPr lang="el-GR" sz="2400" dirty="0"/>
              <a:t>»</a:t>
            </a:r>
          </a:p>
          <a:p>
            <a:pPr marL="0" indent="0" algn="just">
              <a:buNone/>
            </a:pPr>
            <a:endParaRPr lang="el-GR" sz="2400" dirty="0"/>
          </a:p>
          <a:p>
            <a:pPr algn="just">
              <a:buFont typeface="Wingdings" panose="05000000000000000000" pitchFamily="2" charset="2"/>
              <a:buChar char="Ø"/>
            </a:pPr>
            <a:r>
              <a:rPr lang="el-GR" sz="2400" dirty="0"/>
              <a:t>Αυτόνομη ερμηνεία όρων «αδικοπραξία» και «οιονεί αδικοπραξία»</a:t>
            </a:r>
          </a:p>
          <a:p>
            <a:pPr marL="0" indent="0" algn="just">
              <a:buNone/>
            </a:pPr>
            <a:endParaRPr lang="el-GR" sz="2400" dirty="0"/>
          </a:p>
          <a:p>
            <a:pPr algn="just">
              <a:buFont typeface="Wingdings" panose="05000000000000000000" pitchFamily="2" charset="2"/>
              <a:buChar char="Ø"/>
            </a:pPr>
            <a:r>
              <a:rPr lang="el-GR" sz="2400" dirty="0"/>
              <a:t>Ερμηνεία όρου «τόπος που συνέβη ή ενδέχεται να συμβεί το ζημιογόνο γεγονός»: </a:t>
            </a:r>
            <a:r>
              <a:rPr lang="el-GR" sz="2400" b="1" dirty="0"/>
              <a:t>Τόπος τέλεσης ζημιογόνου πράξης </a:t>
            </a:r>
            <a:r>
              <a:rPr lang="el-GR" sz="2400" dirty="0"/>
              <a:t>+ </a:t>
            </a:r>
            <a:r>
              <a:rPr lang="el-GR" sz="2400" b="1" dirty="0"/>
              <a:t>Τόπος επέλευσης της ζημίας</a:t>
            </a:r>
          </a:p>
          <a:p>
            <a:pPr marL="0" indent="0" algn="just">
              <a:buNone/>
            </a:pPr>
            <a:endParaRPr lang="el-GR" sz="2400" b="1" dirty="0"/>
          </a:p>
          <a:p>
            <a:pPr algn="just">
              <a:buFont typeface="Wingdings" panose="05000000000000000000" pitchFamily="2" charset="2"/>
              <a:buChar char="Ø"/>
            </a:pPr>
            <a:r>
              <a:rPr lang="el-GR" sz="2400" dirty="0"/>
              <a:t>Ο ενάγων έχει την επιλογή</a:t>
            </a:r>
          </a:p>
          <a:p>
            <a:pPr algn="just">
              <a:buFontTx/>
              <a:buChar char="-"/>
            </a:pPr>
            <a:endParaRPr lang="el-GR" sz="2400" dirty="0"/>
          </a:p>
          <a:p>
            <a:pPr algn="just">
              <a:buFontTx/>
              <a:buChar char="-"/>
            </a:pPr>
            <a:endParaRPr lang="el-GR" sz="2400" dirty="0"/>
          </a:p>
        </p:txBody>
      </p:sp>
    </p:spTree>
    <p:extLst>
      <p:ext uri="{BB962C8B-B14F-4D97-AF65-F5344CB8AC3E}">
        <p14:creationId xmlns:p14="http://schemas.microsoft.com/office/powerpoint/2010/main" val="20228428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6DC84F1-FB28-4DA4-AF39-90B0A79D1A48}"/>
              </a:ext>
            </a:extLst>
          </p:cNvPr>
          <p:cNvSpPr>
            <a:spLocks noGrp="1"/>
          </p:cNvSpPr>
          <p:nvPr>
            <p:ph type="title"/>
          </p:nvPr>
        </p:nvSpPr>
        <p:spPr/>
        <p:txBody>
          <a:bodyPr/>
          <a:lstStyle/>
          <a:p>
            <a:pPr algn="ctr"/>
            <a:r>
              <a:rPr lang="en-US" u="sng" dirty="0"/>
              <a:t>Pinckney vs KDG Mediathech AG [C-170/12]</a:t>
            </a:r>
            <a:endParaRPr lang="el-GR" u="sng" dirty="0"/>
          </a:p>
        </p:txBody>
      </p:sp>
      <p:sp>
        <p:nvSpPr>
          <p:cNvPr id="3" name="Content Placeholder 2">
            <a:extLst>
              <a:ext uri="{FF2B5EF4-FFF2-40B4-BE49-F238E27FC236}">
                <a16:creationId xmlns:a16="http://schemas.microsoft.com/office/drawing/2014/main" xmlns="" id="{7982661B-2D5A-49B0-9337-67002250123C}"/>
              </a:ext>
            </a:extLst>
          </p:cNvPr>
          <p:cNvSpPr>
            <a:spLocks noGrp="1"/>
          </p:cNvSpPr>
          <p:nvPr>
            <p:ph idx="1"/>
          </p:nvPr>
        </p:nvSpPr>
        <p:spPr/>
        <p:txBody>
          <a:bodyPr>
            <a:normAutofit/>
          </a:bodyPr>
          <a:lstStyle/>
          <a:p>
            <a:pPr algn="just">
              <a:buFont typeface="Wingdings" panose="05000000000000000000" pitchFamily="2" charset="2"/>
              <a:buChar char="Ø"/>
            </a:pPr>
            <a:r>
              <a:rPr lang="el-GR" sz="2400" dirty="0"/>
              <a:t>12 μουσικά έργα του ενάγοντος</a:t>
            </a:r>
            <a:r>
              <a:rPr lang="en-US" sz="2400" dirty="0"/>
              <a:t>, </a:t>
            </a:r>
            <a:r>
              <a:rPr lang="el-GR" sz="2400" dirty="0"/>
              <a:t>κατοίκου Γαλλίας, </a:t>
            </a:r>
            <a:r>
              <a:rPr lang="el-GR" sz="2400" b="1" dirty="0"/>
              <a:t>αναπαράχθηκαν</a:t>
            </a:r>
            <a:r>
              <a:rPr lang="el-GR" sz="2400" dirty="0"/>
              <a:t> σε </a:t>
            </a:r>
            <a:r>
              <a:rPr lang="en-US" sz="2400" dirty="0"/>
              <a:t>CD </a:t>
            </a:r>
            <a:r>
              <a:rPr lang="el-GR" sz="2400" dirty="0"/>
              <a:t>από αυστριακή εταιρία και </a:t>
            </a:r>
            <a:r>
              <a:rPr lang="el-GR" sz="2400" b="1" dirty="0"/>
              <a:t>διατέθηκαν προς πώληση </a:t>
            </a:r>
            <a:r>
              <a:rPr lang="el-GR" sz="2400" dirty="0"/>
              <a:t>από 2 βρετανικές εταιρίες μέσω ιστοσελίδων που ήταν προσβάσιμες στη Γαλλία.</a:t>
            </a:r>
          </a:p>
          <a:p>
            <a:pPr marL="0" indent="0" algn="just">
              <a:buNone/>
            </a:pPr>
            <a:endParaRPr lang="el-GR" sz="2400" dirty="0"/>
          </a:p>
          <a:p>
            <a:pPr algn="just">
              <a:buFont typeface="Wingdings" panose="05000000000000000000" pitchFamily="2" charset="2"/>
              <a:buChar char="Ø"/>
            </a:pPr>
            <a:r>
              <a:rPr lang="el-GR" sz="2400" dirty="0"/>
              <a:t>Αγωγή στα </a:t>
            </a:r>
            <a:r>
              <a:rPr lang="el-GR" sz="2400" b="1" dirty="0"/>
              <a:t>γαλλικά</a:t>
            </a:r>
            <a:r>
              <a:rPr lang="el-GR" sz="2400" dirty="0"/>
              <a:t> </a:t>
            </a:r>
            <a:r>
              <a:rPr lang="el-GR" sz="2400" b="1" dirty="0"/>
              <a:t>δικαστήρια</a:t>
            </a:r>
            <a:r>
              <a:rPr lang="el-GR" sz="2400" dirty="0"/>
              <a:t> μόνο εναντίον της </a:t>
            </a:r>
            <a:r>
              <a:rPr lang="el-GR" sz="2400" b="1" dirty="0"/>
              <a:t>αυστριακής</a:t>
            </a:r>
            <a:r>
              <a:rPr lang="el-GR" sz="2400" dirty="0"/>
              <a:t> </a:t>
            </a:r>
            <a:r>
              <a:rPr lang="el-GR" sz="2400" b="1" dirty="0"/>
              <a:t>εταιρίας</a:t>
            </a:r>
            <a:r>
              <a:rPr lang="el-GR" sz="2400" dirty="0"/>
              <a:t>.</a:t>
            </a:r>
          </a:p>
          <a:p>
            <a:pPr marL="0" indent="0" algn="just">
              <a:buNone/>
            </a:pPr>
            <a:endParaRPr lang="el-GR" sz="2400" dirty="0"/>
          </a:p>
          <a:p>
            <a:pPr algn="just">
              <a:buFont typeface="Wingdings" panose="05000000000000000000" pitchFamily="2" charset="2"/>
              <a:buChar char="Ø"/>
            </a:pPr>
            <a:r>
              <a:rPr lang="el-GR" sz="2400" dirty="0"/>
              <a:t>Προδικαστικό ερώτημα για θεμελίωση διεθνούς δικαιοδοσίας:</a:t>
            </a:r>
          </a:p>
          <a:p>
            <a:pPr marL="0" indent="0" algn="just">
              <a:buNone/>
            </a:pPr>
            <a:r>
              <a:rPr lang="el-GR" sz="2400" dirty="0"/>
              <a:t>1. Αρκεί η δυνατότητα πρόσβασης στις ιστοσελίδες από το γαλλικό έδαφος ή απαιτείται επιπλέον στόχευση του γαλλικού κοινού; Άλλο συνδετικό στοιχείο;</a:t>
            </a:r>
          </a:p>
          <a:p>
            <a:pPr marL="0" indent="0" algn="just">
              <a:buNone/>
            </a:pPr>
            <a:r>
              <a:rPr lang="el-GR" sz="2400" dirty="0"/>
              <a:t>2. Αποζημίωση μόνο για ζημία στη Γαλλία ή για το σύνολο αυτής;</a:t>
            </a:r>
          </a:p>
          <a:p>
            <a:pPr algn="just">
              <a:buFontTx/>
              <a:buChar char="-"/>
            </a:pPr>
            <a:endParaRPr lang="el-GR" sz="2400" dirty="0"/>
          </a:p>
          <a:p>
            <a:pPr marL="0" indent="0" algn="just">
              <a:buNone/>
            </a:pPr>
            <a:endParaRPr lang="el-GR" sz="2400" dirty="0"/>
          </a:p>
        </p:txBody>
      </p:sp>
    </p:spTree>
    <p:extLst>
      <p:ext uri="{BB962C8B-B14F-4D97-AF65-F5344CB8AC3E}">
        <p14:creationId xmlns:p14="http://schemas.microsoft.com/office/powerpoint/2010/main" val="16075747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1F1DCA7-C569-4A0A-8AE9-670B0306A74C}"/>
              </a:ext>
            </a:extLst>
          </p:cNvPr>
          <p:cNvSpPr>
            <a:spLocks noGrp="1"/>
          </p:cNvSpPr>
          <p:nvPr>
            <p:ph type="title"/>
          </p:nvPr>
        </p:nvSpPr>
        <p:spPr/>
        <p:txBody>
          <a:bodyPr/>
          <a:lstStyle/>
          <a:p>
            <a:pPr algn="ctr"/>
            <a:r>
              <a:rPr lang="el-GR" u="sng" dirty="0"/>
              <a:t>Εθνική προστασία – Αρχή της εδαφικότητας</a:t>
            </a:r>
          </a:p>
        </p:txBody>
      </p:sp>
      <p:sp>
        <p:nvSpPr>
          <p:cNvPr id="3" name="Content Placeholder 2">
            <a:extLst>
              <a:ext uri="{FF2B5EF4-FFF2-40B4-BE49-F238E27FC236}">
                <a16:creationId xmlns:a16="http://schemas.microsoft.com/office/drawing/2014/main" xmlns="" id="{5CF43B7F-A0C6-477B-B09E-EF7BED0008E0}"/>
              </a:ext>
            </a:extLst>
          </p:cNvPr>
          <p:cNvSpPr>
            <a:spLocks noGrp="1"/>
          </p:cNvSpPr>
          <p:nvPr>
            <p:ph idx="1"/>
          </p:nvPr>
        </p:nvSpPr>
        <p:spPr>
          <a:xfrm>
            <a:off x="838200" y="1690688"/>
            <a:ext cx="10515600" cy="4486275"/>
          </a:xfrm>
        </p:spPr>
        <p:txBody>
          <a:bodyPr>
            <a:normAutofit/>
          </a:bodyPr>
          <a:lstStyle/>
          <a:p>
            <a:pPr marL="0" indent="0" algn="ctr">
              <a:buNone/>
            </a:pPr>
            <a:r>
              <a:rPr lang="el-GR" dirty="0"/>
              <a:t>Προϋπόθεση διεθνούς δικαιοδοσίας: Το δικαίωμα προστατεύεται εντός του κράτους μέλους </a:t>
            </a:r>
            <a:r>
              <a:rPr lang="en-US" dirty="0"/>
              <a:t>– </a:t>
            </a:r>
            <a:r>
              <a:rPr lang="en-US" dirty="0" err="1"/>
              <a:t>Wintersteiger</a:t>
            </a:r>
            <a:r>
              <a:rPr lang="en-US" dirty="0"/>
              <a:t> [C-523/10] </a:t>
            </a:r>
            <a:endParaRPr lang="el-GR" dirty="0"/>
          </a:p>
          <a:p>
            <a:pPr marL="0" indent="0" algn="ctr">
              <a:buNone/>
            </a:pPr>
            <a:endParaRPr lang="el-GR" dirty="0"/>
          </a:p>
          <a:p>
            <a:pPr marL="0" indent="0" algn="just">
              <a:buNone/>
            </a:pPr>
            <a:r>
              <a:rPr lang="el-GR" dirty="0"/>
              <a:t>Αρχή της εδαφικότητας: Τα δικαιώματα διανοητικής ιδιοκτησίας περιορίζονται ως προς την ύπαρξη, την κτήση, το περιεχόμενο και την έκταση της προστασίας τους, τη διάρκεια και τη λήξη τους στην εδαφική́ περιοχή́ του κράτους, το οποίο τα αναγνωρίζει με νόμο. [</a:t>
            </a:r>
            <a:r>
              <a:rPr lang="el-GR" dirty="0" err="1"/>
              <a:t>πρβλ</a:t>
            </a:r>
            <a:r>
              <a:rPr lang="el-GR" dirty="0"/>
              <a:t>. άρθρο 8 παρ. 1 Καν. 864/2007</a:t>
            </a:r>
            <a:r>
              <a:rPr lang="en-US" dirty="0"/>
              <a:t> – </a:t>
            </a:r>
            <a:r>
              <a:rPr lang="el-GR" dirty="0"/>
              <a:t>Ρώμη ΙΙ]</a:t>
            </a:r>
          </a:p>
          <a:p>
            <a:pPr marL="0" indent="0" algn="just">
              <a:buNone/>
            </a:pPr>
            <a:r>
              <a:rPr lang="el-GR" dirty="0"/>
              <a:t>  </a:t>
            </a:r>
          </a:p>
          <a:p>
            <a:pPr marL="0" indent="0" algn="ctr">
              <a:buNone/>
            </a:pPr>
            <a:r>
              <a:rPr lang="el-GR" dirty="0"/>
              <a:t>Δικαιώματα ΠΙ: Προστασία χωρίς διατυπώσεις + Εναρμόνιση</a:t>
            </a:r>
          </a:p>
          <a:p>
            <a:pPr marL="0" indent="0" algn="ctr">
              <a:buNone/>
            </a:pPr>
            <a:endParaRPr lang="el-GR" dirty="0"/>
          </a:p>
          <a:p>
            <a:pPr marL="0" indent="0" algn="ctr">
              <a:buNone/>
            </a:pPr>
            <a:endParaRPr lang="el-GR" dirty="0"/>
          </a:p>
        </p:txBody>
      </p:sp>
      <p:sp>
        <p:nvSpPr>
          <p:cNvPr id="4" name="Arrow: Down 3">
            <a:extLst>
              <a:ext uri="{FF2B5EF4-FFF2-40B4-BE49-F238E27FC236}">
                <a16:creationId xmlns:a16="http://schemas.microsoft.com/office/drawing/2014/main" xmlns="" id="{49314FA0-573E-48AB-A615-8D3147523A23}"/>
              </a:ext>
            </a:extLst>
          </p:cNvPr>
          <p:cNvSpPr/>
          <p:nvPr/>
        </p:nvSpPr>
        <p:spPr>
          <a:xfrm>
            <a:off x="5891714" y="2641684"/>
            <a:ext cx="408571" cy="47105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spTree>
    <p:extLst>
      <p:ext uri="{BB962C8B-B14F-4D97-AF65-F5344CB8AC3E}">
        <p14:creationId xmlns:p14="http://schemas.microsoft.com/office/powerpoint/2010/main" val="15129741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67AA1BA-60D6-45DC-99E2-B481DB8A78F3}"/>
              </a:ext>
            </a:extLst>
          </p:cNvPr>
          <p:cNvSpPr>
            <a:spLocks noGrp="1"/>
          </p:cNvSpPr>
          <p:nvPr>
            <p:ph type="title"/>
          </p:nvPr>
        </p:nvSpPr>
        <p:spPr/>
        <p:txBody>
          <a:bodyPr/>
          <a:lstStyle/>
          <a:p>
            <a:pPr algn="ctr"/>
            <a:r>
              <a:rPr lang="el-GR" u="sng" dirty="0"/>
              <a:t>Στόχευση ή προσβασιμότητα;</a:t>
            </a:r>
          </a:p>
        </p:txBody>
      </p:sp>
      <p:sp>
        <p:nvSpPr>
          <p:cNvPr id="3" name="Content Placeholder 2">
            <a:extLst>
              <a:ext uri="{FF2B5EF4-FFF2-40B4-BE49-F238E27FC236}">
                <a16:creationId xmlns:a16="http://schemas.microsoft.com/office/drawing/2014/main" xmlns="" id="{58004377-89A0-4DBE-AE04-A56E6E1AAE43}"/>
              </a:ext>
            </a:extLst>
          </p:cNvPr>
          <p:cNvSpPr>
            <a:spLocks noGrp="1"/>
          </p:cNvSpPr>
          <p:nvPr>
            <p:ph idx="1"/>
          </p:nvPr>
        </p:nvSpPr>
        <p:spPr>
          <a:xfrm>
            <a:off x="838200" y="1690688"/>
            <a:ext cx="10515600" cy="4486275"/>
          </a:xfrm>
        </p:spPr>
        <p:txBody>
          <a:bodyPr>
            <a:normAutofit fontScale="92500" lnSpcReduction="10000"/>
          </a:bodyPr>
          <a:lstStyle/>
          <a:p>
            <a:pPr marL="0" indent="0" algn="just">
              <a:buNone/>
            </a:pPr>
            <a:r>
              <a:rPr lang="el-GR" sz="2400" b="1" dirty="0"/>
              <a:t>Κριτήριο της στόχευσης</a:t>
            </a:r>
            <a:r>
              <a:rPr lang="el-GR" sz="2400" dirty="0"/>
              <a:t>: Οι διαχειριστές της ιστοσελίδας επιθυμούν να στοχεύσουν στο κοινό του συγκεκριμένου κράτους μέλους - </a:t>
            </a:r>
            <a:r>
              <a:rPr lang="en-US" sz="2400" dirty="0" err="1"/>
              <a:t>L’Oreal</a:t>
            </a:r>
            <a:r>
              <a:rPr lang="en-US" sz="2400" dirty="0"/>
              <a:t> [C-324/09] </a:t>
            </a:r>
            <a:r>
              <a:rPr lang="el-GR" sz="2400" dirty="0"/>
              <a:t>και </a:t>
            </a:r>
            <a:r>
              <a:rPr lang="en-US" sz="2400" dirty="0"/>
              <a:t>Football </a:t>
            </a:r>
            <a:r>
              <a:rPr lang="en-US" sz="2400" dirty="0" err="1"/>
              <a:t>Dataco</a:t>
            </a:r>
            <a:r>
              <a:rPr lang="en-US" sz="2400" dirty="0"/>
              <a:t> [C-173/11]</a:t>
            </a:r>
            <a:r>
              <a:rPr lang="el-GR" sz="2400" dirty="0"/>
              <a:t>. Ενδείξεις:</a:t>
            </a:r>
          </a:p>
          <a:p>
            <a:pPr algn="just">
              <a:buFont typeface="Wingdings" panose="05000000000000000000" pitchFamily="2" charset="2"/>
              <a:buChar char="Ø"/>
            </a:pPr>
            <a:r>
              <a:rPr lang="el-GR" sz="2400" dirty="0"/>
              <a:t>Πληροφορίες ειδικού ενδιαφέροντος</a:t>
            </a:r>
          </a:p>
          <a:p>
            <a:pPr algn="just">
              <a:buFont typeface="Wingdings" panose="05000000000000000000" pitchFamily="2" charset="2"/>
              <a:buChar char="Ø"/>
            </a:pPr>
            <a:r>
              <a:rPr lang="el-GR" sz="2400" dirty="0"/>
              <a:t>Γλώσσα</a:t>
            </a:r>
          </a:p>
          <a:p>
            <a:pPr algn="just">
              <a:buFont typeface="Wingdings" panose="05000000000000000000" pitchFamily="2" charset="2"/>
              <a:buChar char="Ø"/>
            </a:pPr>
            <a:r>
              <a:rPr lang="el-GR" sz="2400" dirty="0"/>
              <a:t>Άδειες χρήσης</a:t>
            </a:r>
          </a:p>
          <a:p>
            <a:pPr algn="just">
              <a:buFont typeface="Wingdings" panose="05000000000000000000" pitchFamily="2" charset="2"/>
              <a:buChar char="Ø"/>
            </a:pPr>
            <a:r>
              <a:rPr lang="el-GR" sz="2400" dirty="0"/>
              <a:t>Αποστολή προϊόντων – Παροχή υπηρεσιών</a:t>
            </a:r>
          </a:p>
          <a:p>
            <a:pPr algn="just">
              <a:buFont typeface="Wingdings" panose="05000000000000000000" pitchFamily="2" charset="2"/>
              <a:buChar char="Ø"/>
            </a:pPr>
            <a:r>
              <a:rPr lang="en-US" sz="2400" dirty="0"/>
              <a:t>Top level domain</a:t>
            </a:r>
          </a:p>
          <a:p>
            <a:pPr marL="0" indent="0" algn="just">
              <a:buNone/>
            </a:pPr>
            <a:endParaRPr lang="en-US" sz="2400" dirty="0"/>
          </a:p>
          <a:p>
            <a:pPr marL="0" indent="0" algn="just">
              <a:buNone/>
            </a:pPr>
            <a:r>
              <a:rPr lang="el-GR" sz="2400" b="1" dirty="0"/>
              <a:t>Κριτήριο της προσβασιμότητας</a:t>
            </a:r>
            <a:r>
              <a:rPr lang="el-GR" sz="2400" dirty="0"/>
              <a:t>: Αρκεί το γεγονός ότι η ιστοσελίδα είναι </a:t>
            </a:r>
            <a:r>
              <a:rPr lang="el-GR" sz="2400" dirty="0" err="1"/>
              <a:t>προσβάσιμη</a:t>
            </a:r>
            <a:r>
              <a:rPr lang="el-GR" sz="2400" dirty="0"/>
              <a:t> στο έδαφος του κράτος μέλους - </a:t>
            </a:r>
            <a:r>
              <a:rPr lang="en-US" sz="2400" dirty="0" err="1"/>
              <a:t>eDate</a:t>
            </a:r>
            <a:r>
              <a:rPr lang="en-US" sz="2400" dirty="0"/>
              <a:t> Advertising </a:t>
            </a:r>
            <a:r>
              <a:rPr lang="el-GR" sz="2400" dirty="0"/>
              <a:t>και </a:t>
            </a:r>
            <a:r>
              <a:rPr lang="en-US" sz="2400" dirty="0"/>
              <a:t>Martinez </a:t>
            </a:r>
            <a:r>
              <a:rPr lang="el-GR" sz="2400" dirty="0"/>
              <a:t>του </a:t>
            </a:r>
            <a:r>
              <a:rPr lang="el-GR" sz="2400" dirty="0" err="1"/>
              <a:t>ΔικΕΕ</a:t>
            </a:r>
            <a:r>
              <a:rPr lang="el-GR" sz="2400" dirty="0"/>
              <a:t> [συνεκδ. </a:t>
            </a:r>
            <a:r>
              <a:rPr lang="en-US" sz="2400" dirty="0"/>
              <a:t>C-509/09 </a:t>
            </a:r>
            <a:r>
              <a:rPr lang="el-GR" sz="2400" dirty="0"/>
              <a:t>και </a:t>
            </a:r>
            <a:r>
              <a:rPr lang="en-US" sz="2400" dirty="0"/>
              <a:t>C-161/10]</a:t>
            </a:r>
          </a:p>
          <a:p>
            <a:pPr marL="0" indent="0" algn="just">
              <a:buNone/>
            </a:pPr>
            <a:endParaRPr lang="el-GR" sz="2400" dirty="0"/>
          </a:p>
          <a:p>
            <a:pPr marL="0" indent="0" algn="just">
              <a:buNone/>
            </a:pPr>
            <a:endParaRPr lang="el-GR" dirty="0"/>
          </a:p>
        </p:txBody>
      </p:sp>
    </p:spTree>
    <p:extLst>
      <p:ext uri="{BB962C8B-B14F-4D97-AF65-F5344CB8AC3E}">
        <p14:creationId xmlns:p14="http://schemas.microsoft.com/office/powerpoint/2010/main" val="11768178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C50C037-A9BA-4CF3-96D4-068388B1D1D4}"/>
              </a:ext>
            </a:extLst>
          </p:cNvPr>
          <p:cNvSpPr>
            <a:spLocks noGrp="1"/>
          </p:cNvSpPr>
          <p:nvPr>
            <p:ph type="title"/>
          </p:nvPr>
        </p:nvSpPr>
        <p:spPr/>
        <p:txBody>
          <a:bodyPr/>
          <a:lstStyle/>
          <a:p>
            <a:pPr algn="ctr"/>
            <a:r>
              <a:rPr lang="el-GR" u="sng" dirty="0"/>
              <a:t>Εδαφικό εύρος της αποζημίωσης</a:t>
            </a:r>
          </a:p>
        </p:txBody>
      </p:sp>
      <p:sp>
        <p:nvSpPr>
          <p:cNvPr id="3" name="Content Placeholder 2">
            <a:extLst>
              <a:ext uri="{FF2B5EF4-FFF2-40B4-BE49-F238E27FC236}">
                <a16:creationId xmlns:a16="http://schemas.microsoft.com/office/drawing/2014/main" xmlns="" id="{2100463C-43A7-47A7-B720-41C5FC37722D}"/>
              </a:ext>
            </a:extLst>
          </p:cNvPr>
          <p:cNvSpPr>
            <a:spLocks noGrp="1"/>
          </p:cNvSpPr>
          <p:nvPr>
            <p:ph idx="1"/>
          </p:nvPr>
        </p:nvSpPr>
        <p:spPr/>
        <p:txBody>
          <a:bodyPr>
            <a:normAutofit/>
          </a:bodyPr>
          <a:lstStyle/>
          <a:p>
            <a:pPr marL="0" indent="0" algn="ctr">
              <a:buNone/>
            </a:pPr>
            <a:r>
              <a:rPr lang="el-GR" sz="3200" dirty="0"/>
              <a:t>Αρχή του μωσαϊκού – </a:t>
            </a:r>
            <a:r>
              <a:rPr lang="en-US" sz="3200" dirty="0"/>
              <a:t>Fiona </a:t>
            </a:r>
            <a:r>
              <a:rPr lang="en-US" sz="3200" dirty="0" err="1"/>
              <a:t>Shevil</a:t>
            </a:r>
            <a:r>
              <a:rPr lang="en-US" sz="3200" dirty="0"/>
              <a:t> [C-68/93]</a:t>
            </a:r>
            <a:endParaRPr lang="el-GR" sz="3200" dirty="0"/>
          </a:p>
          <a:p>
            <a:pPr marL="0" indent="0" algn="just">
              <a:buNone/>
            </a:pPr>
            <a:endParaRPr lang="el-GR" dirty="0"/>
          </a:p>
          <a:p>
            <a:pPr algn="just">
              <a:buFont typeface="Wingdings" panose="05000000000000000000" pitchFamily="2" charset="2"/>
              <a:buChar char="Ø"/>
            </a:pPr>
            <a:r>
              <a:rPr lang="el-GR" sz="2400" dirty="0"/>
              <a:t>Τα δικαστήρια ενός κράτους μέλους έχουν διεθνή δικαιοδοσία να επιδικάσουν αποζημίωση μόνο για την ζημία που υπέστη ο ενάγων εντός του κράτους  μέλους αυτού. </a:t>
            </a:r>
          </a:p>
          <a:p>
            <a:pPr algn="just">
              <a:buFont typeface="Wingdings" panose="05000000000000000000" pitchFamily="2" charset="2"/>
              <a:buChar char="Ø"/>
            </a:pPr>
            <a:r>
              <a:rPr lang="el-GR" sz="2400" dirty="0"/>
              <a:t>Ο δικαιούχος μπορεί να ασκήσει τόσες αγωγές όσες και τα κράτη μέλη, στα οποία υπήρχε πρόσβαση στην παράνομη ιστοσελίδα του </a:t>
            </a:r>
            <a:r>
              <a:rPr lang="el-GR" sz="2400" dirty="0" err="1"/>
              <a:t>προσβολέα</a:t>
            </a:r>
            <a:r>
              <a:rPr lang="el-GR" sz="2400" dirty="0"/>
              <a:t>, ζητώντας με κάθε αγωγή να αποκατασταθεί η ζημία που υπέστη εντός των ορίων του κάθε κράτους – μέλους.</a:t>
            </a:r>
          </a:p>
        </p:txBody>
      </p:sp>
    </p:spTree>
    <p:extLst>
      <p:ext uri="{BB962C8B-B14F-4D97-AF65-F5344CB8AC3E}">
        <p14:creationId xmlns:p14="http://schemas.microsoft.com/office/powerpoint/2010/main" val="40064358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E78657F-2023-4F12-AB5F-52B0030FC761}"/>
              </a:ext>
            </a:extLst>
          </p:cNvPr>
          <p:cNvSpPr>
            <a:spLocks noGrp="1"/>
          </p:cNvSpPr>
          <p:nvPr>
            <p:ph type="title"/>
          </p:nvPr>
        </p:nvSpPr>
        <p:spPr/>
        <p:txBody>
          <a:bodyPr/>
          <a:lstStyle/>
          <a:p>
            <a:pPr algn="ctr"/>
            <a:r>
              <a:rPr lang="el-GR" u="sng" dirty="0"/>
              <a:t>Σύνοψη απόφασης </a:t>
            </a:r>
            <a:r>
              <a:rPr lang="en-US" u="sng" dirty="0"/>
              <a:t>Pinckney</a:t>
            </a:r>
            <a:endParaRPr lang="el-GR" u="sng" dirty="0"/>
          </a:p>
        </p:txBody>
      </p:sp>
      <p:sp>
        <p:nvSpPr>
          <p:cNvPr id="3" name="Content Placeholder 2">
            <a:extLst>
              <a:ext uri="{FF2B5EF4-FFF2-40B4-BE49-F238E27FC236}">
                <a16:creationId xmlns:a16="http://schemas.microsoft.com/office/drawing/2014/main" xmlns="" id="{C11EFCF7-F53C-4142-A744-1C7C140F430C}"/>
              </a:ext>
            </a:extLst>
          </p:cNvPr>
          <p:cNvSpPr>
            <a:spLocks noGrp="1"/>
          </p:cNvSpPr>
          <p:nvPr>
            <p:ph idx="1"/>
          </p:nvPr>
        </p:nvSpPr>
        <p:spPr/>
        <p:txBody>
          <a:bodyPr>
            <a:normAutofit lnSpcReduction="10000"/>
          </a:bodyPr>
          <a:lstStyle/>
          <a:p>
            <a:pPr algn="just">
              <a:buFont typeface="Wingdings" panose="05000000000000000000" pitchFamily="2" charset="2"/>
              <a:buChar char="Ø"/>
            </a:pPr>
            <a:r>
              <a:rPr lang="en-US" sz="2400" dirty="0"/>
              <a:t>T</a:t>
            </a:r>
            <a:r>
              <a:rPr lang="el-GR" sz="2400" dirty="0"/>
              <a:t>ο </a:t>
            </a:r>
            <a:r>
              <a:rPr lang="el-GR" sz="2400" dirty="0" err="1"/>
              <a:t>κράτος</a:t>
            </a:r>
            <a:r>
              <a:rPr lang="el-GR" sz="2400" dirty="0"/>
              <a:t> </a:t>
            </a:r>
            <a:r>
              <a:rPr lang="el-GR" sz="2400" dirty="0" err="1"/>
              <a:t>μέλος</a:t>
            </a:r>
            <a:r>
              <a:rPr lang="el-GR" sz="2400" dirty="0"/>
              <a:t> της </a:t>
            </a:r>
            <a:r>
              <a:rPr lang="el-GR" sz="2400" dirty="0" err="1"/>
              <a:t>έδρας</a:t>
            </a:r>
            <a:r>
              <a:rPr lang="el-GR" sz="2400" dirty="0"/>
              <a:t> του επιληφθέντος </a:t>
            </a:r>
            <a:r>
              <a:rPr lang="el-GR" sz="2400" dirty="0" err="1"/>
              <a:t>δικαστηρίου</a:t>
            </a:r>
            <a:r>
              <a:rPr lang="el-GR" sz="2400" dirty="0"/>
              <a:t> πρέπει να </a:t>
            </a:r>
            <a:r>
              <a:rPr lang="el-GR" sz="2400" dirty="0" err="1"/>
              <a:t>προστατεύει</a:t>
            </a:r>
            <a:r>
              <a:rPr lang="el-GR" sz="2400" dirty="0"/>
              <a:t> με </a:t>
            </a:r>
            <a:r>
              <a:rPr lang="el-GR" sz="2400" dirty="0" err="1"/>
              <a:t>νόμο</a:t>
            </a:r>
            <a:r>
              <a:rPr lang="el-GR" sz="2400" dirty="0"/>
              <a:t> το </a:t>
            </a:r>
            <a:r>
              <a:rPr lang="el-GR" sz="2400" dirty="0" err="1"/>
              <a:t>προσβληθέν</a:t>
            </a:r>
            <a:r>
              <a:rPr lang="el-GR" sz="2400" dirty="0"/>
              <a:t> -σύμφωνα με τους ισχυρισμούς του ενάγοντος- </a:t>
            </a:r>
            <a:r>
              <a:rPr lang="el-GR" sz="2400" dirty="0" err="1"/>
              <a:t>δικαίωμα</a:t>
            </a:r>
            <a:r>
              <a:rPr lang="el-GR" sz="2400" dirty="0"/>
              <a:t> </a:t>
            </a:r>
            <a:r>
              <a:rPr lang="el-GR" sz="2400" dirty="0" err="1"/>
              <a:t>πνευματικής</a:t>
            </a:r>
            <a:r>
              <a:rPr lang="el-GR" sz="2400" dirty="0"/>
              <a:t> </a:t>
            </a:r>
            <a:r>
              <a:rPr lang="el-GR" sz="2400" dirty="0" err="1"/>
              <a:t>ιδιοκτησίας</a:t>
            </a:r>
            <a:r>
              <a:rPr lang="el-GR" sz="2400" dirty="0"/>
              <a:t> </a:t>
            </a:r>
          </a:p>
          <a:p>
            <a:pPr marL="0" indent="0" algn="just">
              <a:buNone/>
            </a:pPr>
            <a:endParaRPr lang="el-GR" sz="2400" dirty="0"/>
          </a:p>
          <a:p>
            <a:pPr algn="just">
              <a:buFont typeface="Wingdings" panose="05000000000000000000" pitchFamily="2" charset="2"/>
              <a:buChar char="Ø"/>
            </a:pPr>
            <a:r>
              <a:rPr lang="en-US" sz="2400" dirty="0"/>
              <a:t>T</a:t>
            </a:r>
            <a:r>
              <a:rPr lang="el-GR" sz="2400" dirty="0"/>
              <a:t>ο ζημιογόνο γεγονός ή η επέλευση της ζημίας πρέπει να έχουν λάβει χώρα στο έδαφος του κράτους - μέλους του επιληφθέντος δικαστηρίου. Επέλευση της ζημίας στο έδαφος του κράτους – μέλους υπάρχει όταν η παράνομη ιστοσελίδα είναι </a:t>
            </a:r>
            <a:r>
              <a:rPr lang="el-GR" sz="2400" dirty="0" err="1"/>
              <a:t>προσβάσιμη</a:t>
            </a:r>
            <a:r>
              <a:rPr lang="el-GR" sz="2400" dirty="0"/>
              <a:t> σε αυτό. Δεν απαιτείται «στόχευση» της στο κοινό του κράτους </a:t>
            </a:r>
            <a:r>
              <a:rPr lang="en-US" sz="2400" dirty="0"/>
              <a:t>  </a:t>
            </a:r>
            <a:r>
              <a:rPr lang="el-GR" sz="2400" dirty="0"/>
              <a:t>μέλους</a:t>
            </a:r>
          </a:p>
          <a:p>
            <a:pPr algn="just">
              <a:buFont typeface="Wingdings" panose="05000000000000000000" pitchFamily="2" charset="2"/>
              <a:buChar char="Ø"/>
            </a:pPr>
            <a:endParaRPr lang="el-GR" sz="2400" dirty="0"/>
          </a:p>
          <a:p>
            <a:pPr algn="just">
              <a:buFont typeface="Wingdings" panose="05000000000000000000" pitchFamily="2" charset="2"/>
              <a:buChar char="Ø"/>
            </a:pPr>
            <a:r>
              <a:rPr lang="el-GR" sz="2400" dirty="0"/>
              <a:t>Το </a:t>
            </a:r>
            <a:r>
              <a:rPr lang="el-GR" sz="2400" dirty="0" err="1"/>
              <a:t>δικαστήριο</a:t>
            </a:r>
            <a:r>
              <a:rPr lang="el-GR" sz="2400" dirty="0"/>
              <a:t> του </a:t>
            </a:r>
            <a:r>
              <a:rPr lang="el-GR" sz="2400" dirty="0" err="1"/>
              <a:t>κράτους</a:t>
            </a:r>
            <a:r>
              <a:rPr lang="el-GR" sz="2400" dirty="0"/>
              <a:t> </a:t>
            </a:r>
            <a:r>
              <a:rPr lang="el-GR" sz="2400" dirty="0" err="1"/>
              <a:t>μέλους</a:t>
            </a:r>
            <a:r>
              <a:rPr lang="el-GR" sz="2400" dirty="0"/>
              <a:t> </a:t>
            </a:r>
            <a:r>
              <a:rPr lang="el-GR" sz="2400" dirty="0" err="1"/>
              <a:t>έχει</a:t>
            </a:r>
            <a:r>
              <a:rPr lang="el-GR" sz="2400" dirty="0"/>
              <a:t> </a:t>
            </a:r>
            <a:r>
              <a:rPr lang="el-GR" sz="2400" dirty="0" err="1"/>
              <a:t>αρμοδιότητα</a:t>
            </a:r>
            <a:r>
              <a:rPr lang="el-GR" sz="2400" dirty="0"/>
              <a:t> να </a:t>
            </a:r>
            <a:r>
              <a:rPr lang="el-GR" sz="2400" dirty="0" err="1"/>
              <a:t>επιδικάσει</a:t>
            </a:r>
            <a:r>
              <a:rPr lang="el-GR" sz="2400" dirty="0"/>
              <a:t> </a:t>
            </a:r>
            <a:r>
              <a:rPr lang="el-GR" sz="2400" dirty="0" err="1"/>
              <a:t>αποζημίωση</a:t>
            </a:r>
            <a:r>
              <a:rPr lang="el-GR" sz="2400" dirty="0"/>
              <a:t> </a:t>
            </a:r>
            <a:r>
              <a:rPr lang="el-GR" sz="2400" dirty="0" err="1"/>
              <a:t>μόνο</a:t>
            </a:r>
            <a:r>
              <a:rPr lang="el-GR" sz="2400" dirty="0"/>
              <a:t> για τη </a:t>
            </a:r>
            <a:r>
              <a:rPr lang="el-GR" sz="2400" dirty="0" err="1"/>
              <a:t>ζημία</a:t>
            </a:r>
            <a:r>
              <a:rPr lang="el-GR" sz="2400" dirty="0"/>
              <a:t> που </a:t>
            </a:r>
            <a:r>
              <a:rPr lang="el-GR" sz="2400" dirty="0" err="1"/>
              <a:t>προκλήθηκε</a:t>
            </a:r>
            <a:r>
              <a:rPr lang="el-GR" sz="2400" dirty="0"/>
              <a:t> εντός του </a:t>
            </a:r>
            <a:r>
              <a:rPr lang="el-GR" sz="2400" dirty="0" err="1"/>
              <a:t>συγκεκριμένου</a:t>
            </a:r>
            <a:r>
              <a:rPr lang="el-GR" sz="2400" dirty="0"/>
              <a:t> </a:t>
            </a:r>
            <a:r>
              <a:rPr lang="el-GR" sz="2400" dirty="0" err="1"/>
              <a:t>κράτους</a:t>
            </a:r>
            <a:r>
              <a:rPr lang="el-GR" sz="2400" dirty="0"/>
              <a:t> </a:t>
            </a:r>
            <a:r>
              <a:rPr lang="el-GR" sz="2400" dirty="0" err="1"/>
              <a:t>μέλους</a:t>
            </a:r>
            <a:r>
              <a:rPr lang="el-GR" sz="2400" dirty="0"/>
              <a:t>.</a:t>
            </a:r>
          </a:p>
          <a:p>
            <a:pPr algn="just"/>
            <a:endParaRPr lang="el-GR" sz="2400" dirty="0"/>
          </a:p>
        </p:txBody>
      </p:sp>
    </p:spTree>
    <p:extLst>
      <p:ext uri="{BB962C8B-B14F-4D97-AF65-F5344CB8AC3E}">
        <p14:creationId xmlns:p14="http://schemas.microsoft.com/office/powerpoint/2010/main" val="105272039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1915</TotalTime>
  <Words>1086</Words>
  <Application>Microsoft Macintosh PowerPoint</Application>
  <PresentationFormat>Custom</PresentationFormat>
  <Paragraphs>127</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Η δωσιδικία για την προστασία του δημιουργού στο διαδίκτυο</vt:lpstr>
      <vt:lpstr>Online προσβολές δικαιωμάτων ΠΙ = Αδικήματα πολλαπλής τοπικής σύνδεσης </vt:lpstr>
      <vt:lpstr>Κανονισμός 1215/2012 [Βρυξέλλες Ι]</vt:lpstr>
      <vt:lpstr>Ειδική δωσιδικία της αδικοπραξίας - άρθρο 7 παρ. 2</vt:lpstr>
      <vt:lpstr>Pinckney vs KDG Mediathech AG [C-170/12]</vt:lpstr>
      <vt:lpstr>Εθνική προστασία – Αρχή της εδαφικότητας</vt:lpstr>
      <vt:lpstr>Στόχευση ή προσβασιμότητα;</vt:lpstr>
      <vt:lpstr>Εδαφικό εύρος της αποζημίωσης</vt:lpstr>
      <vt:lpstr>Σύνοψη απόφασης Pinckney</vt:lpstr>
      <vt:lpstr>Pez Hejduk vs EnergieAgentur.NRW GmbH [C‑441/13]</vt:lpstr>
      <vt:lpstr>Επιβεβαίωση των πορισμάτων της απόφασης Pinckney</vt:lpstr>
      <vt:lpstr>Παραδεκτό της αίτησης προδικαστικής απόφασης για την υπόθεση Pinckney</vt:lpstr>
      <vt:lpstr>Κριτήριο της προσβασιμότητας: Αξιολόγηση</vt:lpstr>
      <vt:lpstr>Αρχή του μωσαϊκού: Αξιολόγηση</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Η δωσιδικία για την προστασία του δημιουργού στο διαδίκτυο</dc:title>
  <dc:creator>Yannos Paramythiotis</dc:creator>
  <cp:lastModifiedBy>G PSAROUDAKIS</cp:lastModifiedBy>
  <cp:revision>64</cp:revision>
  <dcterms:created xsi:type="dcterms:W3CDTF">2017-09-26T18:50:31Z</dcterms:created>
  <dcterms:modified xsi:type="dcterms:W3CDTF">2017-09-29T17:43:08Z</dcterms:modified>
</cp:coreProperties>
</file>