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62" r:id="rId3"/>
    <p:sldId id="257" r:id="rId4"/>
    <p:sldId id="263" r:id="rId5"/>
    <p:sldId id="258" r:id="rId6"/>
    <p:sldId id="264" r:id="rId7"/>
    <p:sldId id="259" r:id="rId8"/>
    <p:sldId id="265" r:id="rId9"/>
    <p:sldId id="260" r:id="rId10"/>
    <p:sldId id="266" r:id="rId11"/>
    <p:sldId id="261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52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351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352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5335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9025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267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1834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6800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7613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415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0352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862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632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64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37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267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934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9739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57965B1-41CB-42D2-BFEC-19016931AC03}" type="datetimeFigureOut">
              <a:rPr lang="el-GR" smtClean="0"/>
              <a:t>1/10/17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7C50C-8656-429C-90C6-A25D6C30C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36414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5"/>
            <a:ext cx="7774632" cy="1800199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Ουδετερότητα των μηχανών αναζήτησης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l-GR" sz="2800" b="1" dirty="0" smtClean="0"/>
              <a:t>(</a:t>
            </a:r>
            <a:r>
              <a:rPr lang="en-US" sz="2800" b="1" dirty="0" smtClean="0"/>
              <a:t>Search Neutrality</a:t>
            </a:r>
            <a:r>
              <a:rPr lang="el-GR" sz="2800" b="1" dirty="0" smtClean="0"/>
              <a:t>);</a:t>
            </a:r>
            <a:endParaRPr lang="el-GR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3645024"/>
            <a:ext cx="6620968" cy="1993776"/>
          </a:xfrm>
        </p:spPr>
        <p:txBody>
          <a:bodyPr>
            <a:normAutofit fontScale="85000" lnSpcReduction="20000"/>
          </a:bodyPr>
          <a:lstStyle/>
          <a:p>
            <a:r>
              <a:rPr lang="el-GR" sz="2000" dirty="0" smtClean="0"/>
              <a:t>Γ. </a:t>
            </a:r>
            <a:r>
              <a:rPr lang="el-GR" sz="2000" dirty="0" err="1" smtClean="0"/>
              <a:t>ΨαρουδΑκης</a:t>
            </a:r>
            <a:endParaRPr lang="el-GR" sz="2000" dirty="0" smtClean="0"/>
          </a:p>
          <a:p>
            <a:r>
              <a:rPr lang="el-GR" sz="2000" dirty="0" err="1" smtClean="0"/>
              <a:t>Επ</a:t>
            </a:r>
            <a:r>
              <a:rPr lang="el-GR" sz="2000" dirty="0" smtClean="0"/>
              <a:t>. Καθηγητής </a:t>
            </a:r>
            <a:r>
              <a:rPr lang="el-GR" sz="2000" dirty="0" err="1" smtClean="0"/>
              <a:t>ΝομικΗς</a:t>
            </a:r>
            <a:r>
              <a:rPr lang="el-GR" sz="2000" dirty="0" smtClean="0"/>
              <a:t> </a:t>
            </a:r>
            <a:r>
              <a:rPr lang="el-GR" sz="2000" dirty="0" err="1" smtClean="0"/>
              <a:t>ΣχολΗς</a:t>
            </a:r>
            <a:r>
              <a:rPr lang="el-GR" sz="2000" dirty="0" smtClean="0"/>
              <a:t> ΑΠΘ</a:t>
            </a:r>
          </a:p>
          <a:p>
            <a:endParaRPr lang="el-GR" sz="4400" dirty="0"/>
          </a:p>
          <a:p>
            <a:r>
              <a:rPr lang="el-GR" sz="2000" dirty="0" smtClean="0"/>
              <a:t>2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</a:t>
            </a:r>
            <a:r>
              <a:rPr lang="el-GR" sz="2000" dirty="0" err="1" smtClean="0"/>
              <a:t>ΣυνΕδριο</a:t>
            </a:r>
            <a:r>
              <a:rPr lang="el-GR" sz="2000" dirty="0" smtClean="0"/>
              <a:t> ΕΜΕΟΔ</a:t>
            </a:r>
          </a:p>
          <a:p>
            <a:r>
              <a:rPr lang="el-GR" sz="2000" dirty="0" err="1" smtClean="0"/>
              <a:t>ΝαΥπλιο</a:t>
            </a:r>
            <a:r>
              <a:rPr lang="el-GR" sz="2000" dirty="0" smtClean="0"/>
              <a:t>, 7.10.2017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7094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Έννομη συνέπεια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2200" dirty="0"/>
          </a:p>
          <a:p>
            <a:r>
              <a:rPr lang="el-GR" sz="2200" dirty="0" smtClean="0"/>
              <a:t>Πέραν της κύρωσης για το </a:t>
            </a:r>
            <a:r>
              <a:rPr lang="de-DE" sz="2200" dirty="0" smtClean="0"/>
              <a:t>Google Shopping</a:t>
            </a:r>
            <a:r>
              <a:rPr lang="el-GR" sz="2200" dirty="0" smtClean="0"/>
              <a:t>, η Επιτροπή αναμένει από την </a:t>
            </a:r>
            <a:r>
              <a:rPr lang="de-DE" sz="2200" dirty="0" smtClean="0"/>
              <a:t>Google </a:t>
            </a:r>
            <a:r>
              <a:rPr lang="el-GR" sz="2200" dirty="0" smtClean="0"/>
              <a:t>να προτείνει συγκεκριμένη μέθοδο συμμόρφωσης, που ασφαλώς θα έχει ευρύτερη σημασία. </a:t>
            </a:r>
          </a:p>
          <a:p>
            <a:r>
              <a:rPr lang="el-GR" sz="2200" dirty="0" smtClean="0"/>
              <a:t>Πάντως, συνεχής έλεγχος του διαρκώς εξελισσόμενου αλγορίθμου της </a:t>
            </a:r>
            <a:r>
              <a:rPr lang="de-DE" sz="2200" dirty="0" smtClean="0"/>
              <a:t>Google </a:t>
            </a:r>
            <a:r>
              <a:rPr lang="el-GR" sz="2200" dirty="0" smtClean="0"/>
              <a:t>δεν είναι δυνατός.</a:t>
            </a:r>
          </a:p>
        </p:txBody>
      </p:sp>
    </p:spTree>
    <p:extLst>
      <p:ext uri="{BB962C8B-B14F-4D97-AF65-F5344CB8AC3E}">
        <p14:creationId xmlns:p14="http://schemas.microsoft.com/office/powerpoint/2010/main" val="1752856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79440"/>
          </a:xfrm>
        </p:spPr>
        <p:txBody>
          <a:bodyPr>
            <a:normAutofit fontScale="90000"/>
          </a:bodyPr>
          <a:lstStyle/>
          <a:p>
            <a:r>
              <a:rPr lang="el-GR" sz="2800" b="1" dirty="0" smtClean="0"/>
              <a:t>Δίκαιο ελεύθερου ανταγωνισμού ή</a:t>
            </a:r>
            <a:br>
              <a:rPr lang="el-GR" sz="2800" b="1" dirty="0" smtClean="0"/>
            </a:br>
            <a:r>
              <a:rPr lang="el-GR" sz="2800" b="1" dirty="0" smtClean="0"/>
              <a:t> ρυθμιστικό δίκαιο;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r>
              <a:rPr lang="el-GR" sz="2200" dirty="0"/>
              <a:t>Ψήφισμα του Ευρωπαϊκού Κοινοβουλίου της 27.11.2014 </a:t>
            </a:r>
            <a:r>
              <a:rPr lang="el-GR" sz="2200" dirty="0" smtClean="0"/>
              <a:t>(</a:t>
            </a:r>
            <a:r>
              <a:rPr lang="el-GR" sz="2200" dirty="0"/>
              <a:t>2014/2973(</a:t>
            </a:r>
            <a:r>
              <a:rPr lang="de-DE" sz="2200" dirty="0"/>
              <a:t>SRP</a:t>
            </a:r>
            <a:r>
              <a:rPr lang="el-GR" sz="2200" dirty="0"/>
              <a:t>), σημ. </a:t>
            </a:r>
            <a:r>
              <a:rPr lang="el-GR" sz="2200" dirty="0" smtClean="0"/>
              <a:t>15: καλείται </a:t>
            </a:r>
            <a:r>
              <a:rPr lang="el-GR" sz="2200" dirty="0"/>
              <a:t>η Επιτροπή «να εξετάσει προτάσεις για την αποδέσμευση των μηχανών αναζήτησης από άλλες εμπορικές υπηρεσίες</a:t>
            </a:r>
            <a:r>
              <a:rPr lang="el-GR" sz="2200" dirty="0" smtClean="0"/>
              <a:t>».</a:t>
            </a:r>
          </a:p>
          <a:p>
            <a:endParaRPr lang="el-GR" sz="2200" dirty="0" smtClean="0"/>
          </a:p>
          <a:p>
            <a:r>
              <a:rPr lang="el-GR" sz="2200" dirty="0" smtClean="0"/>
              <a:t>Εντός του δικαίου του ελεύθερου ανταγωνισμού: </a:t>
            </a:r>
            <a:r>
              <a:rPr lang="en-US" sz="2200" dirty="0" smtClean="0"/>
              <a:t>Chicago School (consumer welfare)</a:t>
            </a:r>
            <a:r>
              <a:rPr lang="el-GR" sz="2200" dirty="0" smtClean="0"/>
              <a:t> ή επιστροφή στην προστασία των μικρότερων </a:t>
            </a:r>
            <a:r>
              <a:rPr lang="el-GR" sz="2200" dirty="0" smtClean="0"/>
              <a:t>ανταγωνιστών</a:t>
            </a:r>
            <a:r>
              <a:rPr lang="de-DE" sz="2200" dirty="0" smtClean="0"/>
              <a:t> (</a:t>
            </a:r>
            <a:r>
              <a:rPr lang="de-DE" sz="2200" dirty="0" err="1" smtClean="0"/>
              <a:t>new</a:t>
            </a:r>
            <a:r>
              <a:rPr lang="de-DE" sz="2200" dirty="0" smtClean="0"/>
              <a:t> </a:t>
            </a:r>
            <a:r>
              <a:rPr lang="de-DE" sz="2200" smtClean="0"/>
              <a:t>structuralism)</a:t>
            </a:r>
            <a:r>
              <a:rPr lang="el-GR" sz="2200" dirty="0" smtClean="0"/>
              <a:t>; </a:t>
            </a:r>
            <a:endParaRPr lang="el-GR" sz="2200" dirty="0" smtClean="0"/>
          </a:p>
        </p:txBody>
      </p:sp>
    </p:spTree>
    <p:extLst>
      <p:ext uri="{BB962C8B-B14F-4D97-AF65-F5344CB8AC3E}">
        <p14:creationId xmlns:p14="http://schemas.microsoft.com/office/powerpoint/2010/main" val="3758219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79440"/>
          </a:xfrm>
        </p:spPr>
        <p:txBody>
          <a:bodyPr>
            <a:normAutofit fontScale="90000"/>
          </a:bodyPr>
          <a:lstStyle/>
          <a:p>
            <a:r>
              <a:rPr lang="el-GR" sz="2800" b="1" dirty="0" smtClean="0"/>
              <a:t>Δίκαιο ελεύθερου ανταγωνισμού ή</a:t>
            </a:r>
            <a:br>
              <a:rPr lang="el-GR" sz="2800" b="1" dirty="0" smtClean="0"/>
            </a:br>
            <a:r>
              <a:rPr lang="el-GR" sz="2800" b="1" dirty="0" smtClean="0"/>
              <a:t> ρυθμιστικό δίκαιο;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/>
          </a:bodyPr>
          <a:lstStyle/>
          <a:p>
            <a:r>
              <a:rPr lang="el-GR" sz="2200" dirty="0" smtClean="0"/>
              <a:t>Πέραν του δικαίου του ελεύθερου ανταγωνισμού: Ζήτημα θετικής, διαπλαστικής παρέμβασης στη δομή της αγοράς, με ρυθμιστικούς κανόνες.</a:t>
            </a:r>
          </a:p>
          <a:p>
            <a:r>
              <a:rPr lang="el-GR" sz="2200" dirty="0" smtClean="0"/>
              <a:t>Τούτο δεν γίνεται απαραίτητα για να προστατευθεί η τάξη ανταγωνισμού, αλλά (και) λόγω: </a:t>
            </a:r>
          </a:p>
          <a:p>
            <a:pPr>
              <a:buFontTx/>
              <a:buChar char="-"/>
            </a:pPr>
            <a:r>
              <a:rPr lang="el-GR" sz="2200" dirty="0" smtClean="0"/>
              <a:t>(ιδίως) της δυσπιστίας προς την ιδιωτική συγκέντρωση κοινωνικής και πολιτιστικής ισχύος και </a:t>
            </a:r>
          </a:p>
          <a:p>
            <a:pPr>
              <a:buFontTx/>
              <a:buChar char="-"/>
            </a:pPr>
            <a:r>
              <a:rPr lang="el-GR" sz="2200" dirty="0" smtClean="0"/>
              <a:t>(περαιτέρω) της σημασίας του λειτουργικού κινδύνου στη μεγάλη επιχείρηση (</a:t>
            </a:r>
            <a:r>
              <a:rPr lang="en-US" sz="2200" dirty="0" smtClean="0"/>
              <a:t>“too-big-to-fail”</a:t>
            </a:r>
            <a:r>
              <a:rPr lang="el-GR" sz="2200" dirty="0" smtClean="0"/>
              <a:t>).</a:t>
            </a: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3118609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Διάγραμμα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Θέση του ζητήματος</a:t>
            </a:r>
          </a:p>
          <a:p>
            <a:r>
              <a:rPr lang="el-GR" sz="2400" dirty="0" smtClean="0"/>
              <a:t>Σχετική αγορά</a:t>
            </a:r>
          </a:p>
          <a:p>
            <a:r>
              <a:rPr lang="el-GR" sz="2400" dirty="0" smtClean="0"/>
              <a:t>Δεσπόζουσα θέση</a:t>
            </a:r>
          </a:p>
          <a:p>
            <a:r>
              <a:rPr lang="el-GR" sz="2400" dirty="0" smtClean="0"/>
              <a:t>Κατάχρηση</a:t>
            </a:r>
          </a:p>
          <a:p>
            <a:r>
              <a:rPr lang="el-GR" sz="2400" dirty="0" smtClean="0"/>
              <a:t>Έννομη συνέπεια</a:t>
            </a:r>
          </a:p>
          <a:p>
            <a:r>
              <a:rPr lang="el-GR" sz="2400" dirty="0" smtClean="0"/>
              <a:t>Δίκαιο του ελεύθερου ανταγωνισμού ή ρυθμιστικό δίκαιο;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61216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08112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Θέση του ζητήματος (1)</a:t>
            </a: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5069160"/>
          </a:xfrm>
        </p:spPr>
        <p:txBody>
          <a:bodyPr>
            <a:noAutofit/>
          </a:bodyPr>
          <a:lstStyle/>
          <a:p>
            <a:r>
              <a:rPr lang="en-US" sz="2200" i="1" dirty="0" smtClean="0"/>
              <a:t>“What Google has done is illegal under EU antitrust rules. It denied other companies the chance to compete on the merits and to innovate.”</a:t>
            </a:r>
            <a:r>
              <a:rPr lang="en-US" sz="2200" dirty="0" smtClean="0"/>
              <a:t> (</a:t>
            </a:r>
            <a:r>
              <a:rPr lang="el-GR" sz="2200" dirty="0" smtClean="0"/>
              <a:t>Επίτροπος</a:t>
            </a:r>
            <a:r>
              <a:rPr lang="en-US" sz="2200" dirty="0" smtClean="0"/>
              <a:t> </a:t>
            </a:r>
            <a:r>
              <a:rPr lang="en-US" sz="2200" dirty="0" err="1" smtClean="0"/>
              <a:t>Vestager</a:t>
            </a:r>
            <a:r>
              <a:rPr lang="en-US" sz="2200" dirty="0" smtClean="0"/>
              <a:t>,  </a:t>
            </a:r>
            <a:r>
              <a:rPr lang="el-GR" sz="2200" dirty="0" smtClean="0"/>
              <a:t>Ιούνιος</a:t>
            </a:r>
            <a:r>
              <a:rPr lang="en-US" sz="2200" dirty="0" smtClean="0"/>
              <a:t> 2017)</a:t>
            </a:r>
          </a:p>
          <a:p>
            <a:pPr marL="0" indent="0">
              <a:buNone/>
            </a:pPr>
            <a:endParaRPr lang="el-GR" sz="2200" dirty="0" smtClean="0"/>
          </a:p>
          <a:p>
            <a:r>
              <a:rPr lang="en-US" sz="2200" i="1" dirty="0" smtClean="0"/>
              <a:t>“We conclude that Google’s display of its own content could plausibly be viewed as an improvement in the overall quality of Google’s search product.” </a:t>
            </a:r>
            <a:r>
              <a:rPr lang="en-US" sz="2200" dirty="0" smtClean="0"/>
              <a:t>(Federal Trade Commission, </a:t>
            </a:r>
            <a:r>
              <a:rPr lang="el-GR" sz="2200" dirty="0" smtClean="0"/>
              <a:t>Ιανουάριος 2013</a:t>
            </a:r>
            <a:r>
              <a:rPr lang="en-US" sz="2200" dirty="0" smtClean="0"/>
              <a:t>)</a:t>
            </a:r>
            <a:endParaRPr lang="el-GR" sz="2200" dirty="0" smtClean="0"/>
          </a:p>
          <a:p>
            <a:endParaRPr lang="el-GR" sz="2200" i="1" dirty="0"/>
          </a:p>
        </p:txBody>
      </p:sp>
    </p:spTree>
    <p:extLst>
      <p:ext uri="{BB962C8B-B14F-4D97-AF65-F5344CB8AC3E}">
        <p14:creationId xmlns:p14="http://schemas.microsoft.com/office/powerpoint/2010/main" val="2503759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08112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Θέση του ζητήματος (2)</a:t>
            </a: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5069160"/>
          </a:xfrm>
        </p:spPr>
        <p:txBody>
          <a:bodyPr>
            <a:noAutofit/>
          </a:bodyPr>
          <a:lstStyle/>
          <a:p>
            <a:endParaRPr lang="el-GR" sz="2200" i="1" dirty="0"/>
          </a:p>
          <a:p>
            <a:r>
              <a:rPr lang="el-GR" sz="2200" dirty="0" smtClean="0"/>
              <a:t>Δεν νοείται απόλυτη ουδετερότητα της διαδικτυακής αναζήτησης: σύνθετα κριτήρια και «χειροκίνητες» προσαρμογές.</a:t>
            </a:r>
            <a:endParaRPr lang="en-US" sz="2200" dirty="0" smtClean="0"/>
          </a:p>
          <a:p>
            <a:pPr marL="0" indent="0">
              <a:buNone/>
            </a:pPr>
            <a:endParaRPr lang="el-GR" sz="2200" dirty="0" smtClean="0"/>
          </a:p>
          <a:p>
            <a:r>
              <a:rPr lang="el-GR" sz="2200" dirty="0" smtClean="0"/>
              <a:t>Το ζήτημα της σχετικής ουδετερότητας: Είναι κατάχρηση δεσπόζουσας θέσης η προνομιακή προβολή από την </a:t>
            </a:r>
            <a:r>
              <a:rPr lang="en-US" sz="2200" dirty="0" smtClean="0"/>
              <a:t>Google </a:t>
            </a:r>
            <a:r>
              <a:rPr lang="el-GR" sz="2200" dirty="0" smtClean="0"/>
              <a:t>αποτελεσμάτων αναζήτησης που αναφέρονται σε ιστοσελίδες δικών της συμφερόντων; (π.χ. </a:t>
            </a:r>
            <a:r>
              <a:rPr lang="en-US" sz="2200" dirty="0" smtClean="0"/>
              <a:t>Google Shopping</a:t>
            </a:r>
            <a:r>
              <a:rPr lang="el-GR" sz="2200" dirty="0" smtClean="0"/>
              <a:t>)</a:t>
            </a: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837890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Σχετική αγορά (1)</a:t>
            </a: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5040560"/>
          </a:xfrm>
        </p:spPr>
        <p:txBody>
          <a:bodyPr>
            <a:normAutofit fontScale="92500"/>
          </a:bodyPr>
          <a:lstStyle/>
          <a:p>
            <a:r>
              <a:rPr lang="el-GR" sz="2200" dirty="0" smtClean="0"/>
              <a:t>Καταρχάς φαίνεται να πρόκειται για την αγορά οριζόντιας αναζήτησης.</a:t>
            </a:r>
            <a:endParaRPr lang="en-US" sz="2200" dirty="0" smtClean="0"/>
          </a:p>
          <a:p>
            <a:pPr marL="0" indent="0">
              <a:buNone/>
            </a:pPr>
            <a:endParaRPr lang="el-GR" sz="2200" dirty="0" smtClean="0"/>
          </a:p>
          <a:p>
            <a:r>
              <a:rPr lang="el-GR" sz="2200" dirty="0" smtClean="0"/>
              <a:t>Ωστόσο, η σχετική αγορά μπορεί να αναλυθεί διαφορετικά (ευρύτερα), για δύο συνδεδεμένους λόγους:</a:t>
            </a:r>
          </a:p>
          <a:p>
            <a:pPr marL="0" indent="0">
              <a:buNone/>
            </a:pPr>
            <a:endParaRPr lang="el-GR" sz="2200" dirty="0" smtClean="0"/>
          </a:p>
          <a:p>
            <a:pPr marL="0" indent="0">
              <a:buNone/>
            </a:pPr>
            <a:r>
              <a:rPr lang="el-GR" sz="2200" dirty="0" smtClean="0"/>
              <a:t>α</a:t>
            </a:r>
            <a:r>
              <a:rPr lang="el-GR" sz="2200" dirty="0"/>
              <a:t>) Επειδή πρόκειται για </a:t>
            </a:r>
            <a:r>
              <a:rPr lang="en-US" sz="2200" dirty="0"/>
              <a:t>platform market</a:t>
            </a:r>
            <a:r>
              <a:rPr lang="el-GR" sz="2200" dirty="0"/>
              <a:t>, με δύο (ή τρεις) πλευρές: Η μηχανή αναζήτησης δραστηριοποιείται έναντι των χρηστών του Διαδικτύου, έναντι των φορέων των ιστοσελίδων, και έναντι των διαφημιζομένων στο Διαδίκτυο.</a:t>
            </a:r>
            <a:endParaRPr lang="en-US" sz="2200" dirty="0"/>
          </a:p>
          <a:p>
            <a:pPr marL="0" indent="0">
              <a:buNone/>
            </a:pPr>
            <a:r>
              <a:rPr lang="el-GR" sz="2200" dirty="0" smtClean="0"/>
              <a:t>…</a:t>
            </a:r>
            <a:endParaRPr lang="el-GR" sz="2200" dirty="0"/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793634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Σχετική αγορά (2)</a:t>
            </a: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200" dirty="0" smtClean="0"/>
              <a:t>…</a:t>
            </a:r>
          </a:p>
          <a:p>
            <a:pPr marL="0" indent="0">
              <a:buNone/>
            </a:pPr>
            <a:r>
              <a:rPr lang="el-GR" sz="2200" dirty="0" smtClean="0"/>
              <a:t>β) Επειδή η «είσοδος» στο Διαδίκτυο γίνεται σε αυξανόμενο βαθμό με εναλλακτικές μεθόδους: κάθετη αναζήτηση, μέσα κοινωνικής δικτύωσης, εφαρμογές (</a:t>
            </a:r>
            <a:r>
              <a:rPr lang="en-US" sz="2200" dirty="0" smtClean="0"/>
              <a:t>apps</a:t>
            </a:r>
            <a:r>
              <a:rPr lang="el-GR" sz="2200" dirty="0" smtClean="0"/>
              <a:t>).</a:t>
            </a:r>
            <a:endParaRPr lang="en-US" sz="2200" dirty="0"/>
          </a:p>
          <a:p>
            <a:pPr marL="0" indent="0">
              <a:buNone/>
            </a:pPr>
            <a:endParaRPr lang="el-GR" sz="2200" dirty="0" smtClean="0"/>
          </a:p>
          <a:p>
            <a:r>
              <a:rPr lang="el-GR" sz="2200" dirty="0" smtClean="0"/>
              <a:t>Στην οριζόντια αναζήτηση η </a:t>
            </a:r>
            <a:r>
              <a:rPr lang="en-US" sz="2200" dirty="0" smtClean="0"/>
              <a:t>Google </a:t>
            </a:r>
            <a:r>
              <a:rPr lang="el-GR" sz="2200" dirty="0" smtClean="0"/>
              <a:t>έχει μερίδιο αγοράς περίπου 90% στην Ευρώπη (κάπως χαμηλότερο στις ΗΠΑ και ακόμη χαμηλότερο σε χώρες με «εθνικές» μηχανές αναζήτησης: </a:t>
            </a:r>
            <a:r>
              <a:rPr lang="en-US" sz="2200" dirty="0" err="1" smtClean="0"/>
              <a:t>Yandex</a:t>
            </a:r>
            <a:r>
              <a:rPr lang="en-US" sz="2200" dirty="0" smtClean="0"/>
              <a:t>, Baidu</a:t>
            </a:r>
            <a:r>
              <a:rPr lang="el-GR" sz="2200" dirty="0" smtClean="0"/>
              <a:t>)</a:t>
            </a:r>
          </a:p>
          <a:p>
            <a:pPr marL="0" indent="0">
              <a:buNone/>
            </a:pP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2212105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22114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Δεσπόζουσα θέση (1)</a:t>
            </a: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328592"/>
          </a:xfrm>
        </p:spPr>
        <p:txBody>
          <a:bodyPr>
            <a:normAutofit/>
          </a:bodyPr>
          <a:lstStyle/>
          <a:p>
            <a:r>
              <a:rPr lang="el-GR" sz="2200" dirty="0" smtClean="0"/>
              <a:t>Βάσει του μεριδίου αγοράς της </a:t>
            </a:r>
            <a:r>
              <a:rPr lang="en-US" sz="2200" dirty="0" smtClean="0"/>
              <a:t>Google </a:t>
            </a:r>
            <a:r>
              <a:rPr lang="el-GR" sz="2200" dirty="0" smtClean="0"/>
              <a:t>(και με την επιφύλαξη της ανάλυσης της σχετικής αγοράς), απαιτούνται εξαιρετικές περιστάσεις για να μην γίνει δεκτή η ύπαρξη δεσπόζουσας θέσης.</a:t>
            </a:r>
            <a:endParaRPr lang="de-DE" sz="2200" dirty="0" smtClean="0"/>
          </a:p>
          <a:p>
            <a:pPr marL="0" indent="0">
              <a:buNone/>
            </a:pPr>
            <a:endParaRPr lang="el-GR" sz="2200" dirty="0" smtClean="0"/>
          </a:p>
          <a:p>
            <a:r>
              <a:rPr lang="el-GR" sz="2200" dirty="0" smtClean="0"/>
              <a:t>Το κριτήριο </a:t>
            </a:r>
            <a:r>
              <a:rPr lang="en-US" sz="2200" dirty="0" smtClean="0"/>
              <a:t>SSNIP </a:t>
            </a:r>
            <a:r>
              <a:rPr lang="el-GR" sz="2200" dirty="0" smtClean="0"/>
              <a:t>είναι ακατάλληλο, ελλείψει τιμής για την αναζήτηση από τους χρήστες.</a:t>
            </a:r>
            <a:endParaRPr lang="de-DE" sz="2200" dirty="0" smtClean="0"/>
          </a:p>
          <a:p>
            <a:pPr marL="0" indent="0">
              <a:buNone/>
            </a:pPr>
            <a:endParaRPr lang="el-GR" sz="2200" dirty="0" smtClean="0"/>
          </a:p>
          <a:p>
            <a:r>
              <a:rPr lang="el-GR" sz="2200" dirty="0" smtClean="0"/>
              <a:t>Η </a:t>
            </a:r>
            <a:r>
              <a:rPr lang="en-US" sz="2200" dirty="0" smtClean="0"/>
              <a:t>Google </a:t>
            </a:r>
            <a:r>
              <a:rPr lang="el-GR" sz="2200" dirty="0" smtClean="0"/>
              <a:t>διαδέχθηκε, στην κυριαρχία επί της οριζόντιας αναζήτησης, την </a:t>
            </a:r>
            <a:r>
              <a:rPr lang="en-US" sz="2200" dirty="0" smtClean="0"/>
              <a:t>AltaVista </a:t>
            </a:r>
            <a:r>
              <a:rPr lang="el-GR" sz="2200" dirty="0" smtClean="0"/>
              <a:t>και την </a:t>
            </a:r>
            <a:r>
              <a:rPr lang="en-US" sz="2200" dirty="0" smtClean="0"/>
              <a:t>Yahoo!.</a:t>
            </a:r>
            <a:endParaRPr lang="el-GR" sz="2200" dirty="0" smtClean="0"/>
          </a:p>
          <a:p>
            <a:pPr marL="0" indent="0">
              <a:buNone/>
            </a:pP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3036009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22114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Δεσπόζουσα θέση (2)</a:t>
            </a: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328592"/>
          </a:xfrm>
        </p:spPr>
        <p:txBody>
          <a:bodyPr>
            <a:normAutofit fontScale="92500"/>
          </a:bodyPr>
          <a:lstStyle/>
          <a:p>
            <a:r>
              <a:rPr lang="el-GR" sz="2200" dirty="0" smtClean="0"/>
              <a:t>Λόγω της σημασίας της καινοτομίας αφενός και των </a:t>
            </a:r>
            <a:r>
              <a:rPr lang="en-US" sz="2200" dirty="0" smtClean="0"/>
              <a:t>network effects </a:t>
            </a:r>
            <a:r>
              <a:rPr lang="el-GR" sz="2200" dirty="0" smtClean="0"/>
              <a:t>αφετέρου, ο ανταγωνισμός είναι μάλλον </a:t>
            </a:r>
            <a:r>
              <a:rPr lang="en-US" sz="2200" dirty="0" smtClean="0"/>
              <a:t>“for the market” </a:t>
            </a:r>
            <a:r>
              <a:rPr lang="el-GR" sz="2200" dirty="0" smtClean="0"/>
              <a:t>παρά </a:t>
            </a:r>
            <a:r>
              <a:rPr lang="en-US" sz="2200" dirty="0" smtClean="0"/>
              <a:t>“in the market”. </a:t>
            </a:r>
            <a:endParaRPr lang="el-GR" sz="2200" dirty="0"/>
          </a:p>
          <a:p>
            <a:pPr marL="365125" indent="0">
              <a:buNone/>
            </a:pPr>
            <a:r>
              <a:rPr lang="el-GR" sz="2200" dirty="0" smtClean="0"/>
              <a:t>Δηλαδή, παρά το υψηλότατο μερίδιο αγοράς δεν αποκλείεται η εμφάνιση νέας εφαρμογής, που αλλάζει ριζικά τη συμπεριφορά των χρηστών.</a:t>
            </a:r>
            <a:endParaRPr lang="de-DE" sz="2200" dirty="0" smtClean="0"/>
          </a:p>
          <a:p>
            <a:pPr marL="0" indent="0">
              <a:buNone/>
            </a:pPr>
            <a:endParaRPr lang="el-GR" sz="2200" dirty="0" smtClean="0"/>
          </a:p>
          <a:p>
            <a:r>
              <a:rPr lang="el-GR" sz="2200" dirty="0" smtClean="0"/>
              <a:t>Από την άλλη πλευρά, δεν είναι χωρίς σημασία ότι μετά την ταχεία διαδοχή κυρίαρχων επιχειρήσεων κατά την πρώτη περίοδο ανάπτυξης των μηχανών αναζήτησης, η </a:t>
            </a:r>
            <a:r>
              <a:rPr lang="en-US" sz="2200" dirty="0" smtClean="0"/>
              <a:t>Google </a:t>
            </a:r>
            <a:r>
              <a:rPr lang="el-GR" sz="2200" dirty="0" smtClean="0"/>
              <a:t>διατηρεί πλέον σταθερή θέση επί μακρόν.</a:t>
            </a:r>
            <a:endParaRPr lang="en-US" sz="2200" dirty="0" smtClean="0"/>
          </a:p>
          <a:p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1401645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Κατάχρηση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el-GR" sz="2200" dirty="0" smtClean="0"/>
              <a:t>Ζήτημα άρνησης συναλλαγής ή επιβολής πρόσθετων παροχών</a:t>
            </a:r>
            <a:r>
              <a:rPr lang="de-DE" sz="2200" dirty="0" smtClean="0"/>
              <a:t> </a:t>
            </a:r>
            <a:r>
              <a:rPr lang="el-GR" sz="2200" dirty="0" smtClean="0"/>
              <a:t>(</a:t>
            </a:r>
            <a:r>
              <a:rPr lang="el-GR" sz="2200" dirty="0" err="1" smtClean="0"/>
              <a:t>άρ</a:t>
            </a:r>
            <a:r>
              <a:rPr lang="el-GR" sz="2200" dirty="0" smtClean="0"/>
              <a:t>. 102 παρ. 2 περ. γ΄ ή περ. δ΄ ΣΛΕΕ).</a:t>
            </a:r>
          </a:p>
          <a:p>
            <a:r>
              <a:rPr lang="el-GR" sz="2200" dirty="0" smtClean="0"/>
              <a:t>Στερεί η </a:t>
            </a:r>
            <a:r>
              <a:rPr lang="de-DE" sz="2200" dirty="0" smtClean="0"/>
              <a:t>Google </a:t>
            </a:r>
            <a:r>
              <a:rPr lang="el-GR" sz="2200" dirty="0" smtClean="0"/>
              <a:t>από τους ανταγωνιστές της στην αγορά επόμενου σταδίου τη δυνατότητα αποτελεσματικού ανταγωνισμού; Πόσο αυστηρό είναι το κριτήριο και πώς εφαρμόζεται εδώ; </a:t>
            </a:r>
          </a:p>
          <a:p>
            <a:r>
              <a:rPr lang="el-GR" sz="2200" dirty="0" smtClean="0"/>
              <a:t>Πώς αναλύεται και ποια σημασία έχει η ζημία των καταναλωτών; Ενδιαφέρει ο ανταγωνισμός ως διαδικασία ή το αποτέλεσμά της; </a:t>
            </a:r>
          </a:p>
          <a:p>
            <a:pPr marL="0" indent="0">
              <a:buNone/>
            </a:pP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2375650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Ιό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314</TotalTime>
  <Words>730</Words>
  <Application>Microsoft Macintosh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Ιόν</vt:lpstr>
      <vt:lpstr>Ουδετερότητα των μηχανών αναζήτησης  (Search Neutrality);</vt:lpstr>
      <vt:lpstr>Διάγραμμα</vt:lpstr>
      <vt:lpstr>Θέση του ζητήματος (1)</vt:lpstr>
      <vt:lpstr>Θέση του ζητήματος (2)</vt:lpstr>
      <vt:lpstr>Σχετική αγορά (1)</vt:lpstr>
      <vt:lpstr>Σχετική αγορά (2)</vt:lpstr>
      <vt:lpstr>Δεσπόζουσα θέση (1)</vt:lpstr>
      <vt:lpstr>Δεσπόζουσα θέση (2)</vt:lpstr>
      <vt:lpstr>Κατάχρηση</vt:lpstr>
      <vt:lpstr>Έννομη συνέπεια</vt:lpstr>
      <vt:lpstr>Δίκαιο ελεύθερου ανταγωνισμού ή  ρυθμιστικό δίκαιο;</vt:lpstr>
      <vt:lpstr>Δίκαιο ελεύθερου ανταγωνισμού ή  ρυθμιστικό δίκαιο;</vt:lpstr>
    </vt:vector>
  </TitlesOfParts>
  <Company>Bank of Greece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Ουδετερότητα των μηχανών αναζήτησης (search neutrality);</dc:title>
  <dc:creator>Psaroudakis Georgios</dc:creator>
  <cp:lastModifiedBy>G PSAROUDAKIS</cp:lastModifiedBy>
  <cp:revision>19</cp:revision>
  <dcterms:created xsi:type="dcterms:W3CDTF">2017-09-22T09:07:23Z</dcterms:created>
  <dcterms:modified xsi:type="dcterms:W3CDTF">2017-10-01T17:27:19Z</dcterms:modified>
</cp:coreProperties>
</file>