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l-GR"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10/4/2017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l-GR"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10/4/2017</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10/4/2017</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10/4/2017</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l-GR"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l-GR"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l-GR"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10/4/2017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310250"/>
          </a:xfrm>
        </p:spPr>
        <p:txBody>
          <a:bodyPr/>
          <a:lstStyle/>
          <a:p>
            <a:r>
              <a:rPr lang="el-GR" sz="3600" b="1" dirty="0" smtClean="0"/>
              <a:t>Υπερσύνδεσμοι και ζητήματα πνευματικής ιδιοκτησίας</a:t>
            </a:r>
            <a:endParaRPr lang="en-US" sz="3600" b="1" dirty="0"/>
          </a:p>
        </p:txBody>
      </p:sp>
      <p:sp>
        <p:nvSpPr>
          <p:cNvPr id="3" name="Subtitle 2"/>
          <p:cNvSpPr>
            <a:spLocks noGrp="1"/>
          </p:cNvSpPr>
          <p:nvPr>
            <p:ph type="subTitle" idx="1"/>
          </p:nvPr>
        </p:nvSpPr>
        <p:spPr>
          <a:xfrm>
            <a:off x="1371600" y="4613365"/>
            <a:ext cx="6400800" cy="1558835"/>
          </a:xfrm>
        </p:spPr>
        <p:txBody>
          <a:bodyPr>
            <a:normAutofit/>
          </a:bodyPr>
          <a:lstStyle/>
          <a:p>
            <a:r>
              <a:rPr lang="el-GR" b="1" dirty="0" smtClean="0">
                <a:latin typeface="Times New Roman"/>
                <a:cs typeface="Times New Roman"/>
              </a:rPr>
              <a:t>Ειρήνη</a:t>
            </a:r>
            <a:r>
              <a:rPr lang="en-US" b="1" dirty="0" smtClean="0">
                <a:latin typeface="Times New Roman"/>
                <a:cs typeface="Times New Roman"/>
              </a:rPr>
              <a:t> </a:t>
            </a:r>
            <a:r>
              <a:rPr lang="el-GR" b="1" dirty="0" smtClean="0">
                <a:latin typeface="Times New Roman"/>
                <a:cs typeface="Times New Roman"/>
              </a:rPr>
              <a:t>Α. Σταματούδη</a:t>
            </a:r>
            <a:r>
              <a:rPr lang="el-GR" dirty="0" smtClean="0">
                <a:latin typeface="Times New Roman"/>
                <a:cs typeface="Times New Roman"/>
              </a:rPr>
              <a:t>, </a:t>
            </a:r>
            <a:r>
              <a:rPr lang="en-US" dirty="0" smtClean="0">
                <a:latin typeface="Times New Roman"/>
                <a:cs typeface="Times New Roman"/>
              </a:rPr>
              <a:t>LL.M., Ph.D.</a:t>
            </a:r>
          </a:p>
          <a:p>
            <a:r>
              <a:rPr lang="el-GR" sz="2000" dirty="0" smtClean="0">
                <a:latin typeface="Times New Roman"/>
                <a:cs typeface="Times New Roman"/>
              </a:rPr>
              <a:t>Διευθύντρια Οργανισμού Πνευματικής Ιδιοκτησίας</a:t>
            </a:r>
            <a:endParaRPr lang="en-US" sz="2000" dirty="0">
              <a:latin typeface="Times New Roman"/>
              <a:cs typeface="Times New Roman"/>
            </a:endParaRPr>
          </a:p>
        </p:txBody>
      </p:sp>
    </p:spTree>
    <p:extLst>
      <p:ext uri="{BB962C8B-B14F-4D97-AF65-F5344CB8AC3E}">
        <p14:creationId xmlns:p14="http://schemas.microsoft.com/office/powerpoint/2010/main" val="265088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904"/>
            <a:ext cx="8229600" cy="548640"/>
          </a:xfrm>
        </p:spPr>
        <p:txBody>
          <a:bodyPr/>
          <a:lstStyle/>
          <a:p>
            <a:r>
              <a:rPr lang="en-US" sz="3200" b="1" i="1" dirty="0" err="1">
                <a:effectLst/>
              </a:rPr>
              <a:t>BestWater</a:t>
            </a:r>
            <a:r>
              <a:rPr lang="en-US" sz="3200" b="1" i="1" dirty="0">
                <a:effectLst/>
              </a:rPr>
              <a:t> International</a:t>
            </a:r>
            <a:r>
              <a:rPr lang="en-US" sz="3200" b="1" dirty="0">
                <a:effectLst/>
              </a:rPr>
              <a:t> (C-348/13) </a:t>
            </a:r>
            <a:endParaRPr lang="en-US" sz="3200" dirty="0"/>
          </a:p>
        </p:txBody>
      </p:sp>
      <p:sp>
        <p:nvSpPr>
          <p:cNvPr id="3" name="Content Placeholder 2"/>
          <p:cNvSpPr>
            <a:spLocks noGrp="1"/>
          </p:cNvSpPr>
          <p:nvPr>
            <p:ph idx="1"/>
          </p:nvPr>
        </p:nvSpPr>
        <p:spPr>
          <a:xfrm>
            <a:off x="457200" y="1243584"/>
            <a:ext cx="8229600" cy="5394960"/>
          </a:xfrm>
        </p:spPr>
        <p:txBody>
          <a:bodyPr>
            <a:normAutofit fontScale="92500" lnSpcReduction="20000"/>
          </a:bodyPr>
          <a:lstStyle/>
          <a:p>
            <a:pPr marL="0" indent="0" algn="just">
              <a:buNone/>
            </a:pPr>
            <a:r>
              <a:rPr lang="el-GR" dirty="0">
                <a:latin typeface="Times New Roman" panose="02020603050405020304" pitchFamily="18" charset="0"/>
                <a:cs typeface="Times New Roman" panose="02020603050405020304" pitchFamily="18" charset="0"/>
              </a:rPr>
              <a:t>Η εταιρεία </a:t>
            </a:r>
            <a:r>
              <a:rPr lang="en-GB" dirty="0" err="1">
                <a:latin typeface="Times New Roman" panose="02020603050405020304" pitchFamily="18" charset="0"/>
                <a:cs typeface="Times New Roman" panose="02020603050405020304" pitchFamily="18" charset="0"/>
              </a:rPr>
              <a:t>BestWater</a:t>
            </a:r>
            <a:r>
              <a:rPr lang="en-GB" dirty="0">
                <a:latin typeface="Times New Roman" panose="02020603050405020304" pitchFamily="18" charset="0"/>
                <a:cs typeface="Times New Roman" panose="02020603050405020304" pitchFamily="18" charset="0"/>
              </a:rPr>
              <a:t> International</a:t>
            </a:r>
            <a:r>
              <a:rPr lang="el-GR" dirty="0">
                <a:latin typeface="Times New Roman" panose="02020603050405020304" pitchFamily="18" charset="0"/>
                <a:cs typeface="Times New Roman" panose="02020603050405020304" pitchFamily="18" charset="0"/>
              </a:rPr>
              <a:t> (ενάγουσα) κατασκεύαζε φίλτρα νερού. Στο πλαίσιο της διαφημιστικής της καμπάνιας δημιούργησε ένα σύντομο δίλεπτο προωθητικό βίντεο αναφορικά με τη μόλυνση του νερού και τον τίτλο ‘</a:t>
            </a:r>
            <a:r>
              <a:rPr lang="en-GB" dirty="0">
                <a:latin typeface="Times New Roman" panose="02020603050405020304" pitchFamily="18" charset="0"/>
                <a:cs typeface="Times New Roman" panose="02020603050405020304" pitchFamily="18" charset="0"/>
              </a:rPr>
              <a:t>Reality</a:t>
            </a:r>
            <a:r>
              <a:rPr lang="el-GR" dirty="0">
                <a:latin typeface="Times New Roman" panose="02020603050405020304" pitchFamily="18" charset="0"/>
                <a:cs typeface="Times New Roman" panose="02020603050405020304" pitchFamily="18" charset="0"/>
              </a:rPr>
              <a:t>’, το οποίο ανέβηκε </a:t>
            </a:r>
            <a:r>
              <a:rPr lang="el-GR" dirty="0" smtClean="0">
                <a:latin typeface="Times New Roman" panose="02020603050405020304" pitchFamily="18" charset="0"/>
                <a:cs typeface="Times New Roman" panose="02020603050405020304" pitchFamily="18" charset="0"/>
              </a:rPr>
              <a:t>στο </a:t>
            </a:r>
            <a:r>
              <a:rPr lang="en-GB" dirty="0" err="1">
                <a:latin typeface="Times New Roman" panose="02020603050405020304" pitchFamily="18" charset="0"/>
                <a:cs typeface="Times New Roman" panose="02020603050405020304" pitchFamily="18" charset="0"/>
              </a:rPr>
              <a:t>YouTub</a:t>
            </a:r>
            <a:r>
              <a:rPr lang="en-US" dirty="0">
                <a:latin typeface="Times New Roman" panose="02020603050405020304" pitchFamily="18" charset="0"/>
                <a:cs typeface="Times New Roman" panose="02020603050405020304" pitchFamily="18" charset="0"/>
              </a:rPr>
              <a:t>e</a:t>
            </a:r>
            <a:r>
              <a:rPr lang="el-GR" dirty="0">
                <a:latin typeface="Times New Roman" panose="02020603050405020304" pitchFamily="18" charset="0"/>
                <a:cs typeface="Times New Roman" panose="02020603050405020304" pitchFamily="18" charset="0"/>
              </a:rPr>
              <a:t>. Οι εναγόμενοι, ανταγωνιστές της </a:t>
            </a:r>
            <a:r>
              <a:rPr lang="en-GB" dirty="0" err="1">
                <a:latin typeface="Times New Roman" panose="02020603050405020304" pitchFamily="18" charset="0"/>
                <a:cs typeface="Times New Roman" panose="02020603050405020304" pitchFamily="18" charset="0"/>
              </a:rPr>
              <a:t>BestWater</a:t>
            </a:r>
            <a:r>
              <a:rPr lang="el-GR" dirty="0">
                <a:latin typeface="Times New Roman" panose="02020603050405020304" pitchFamily="18" charset="0"/>
                <a:cs typeface="Times New Roman" panose="02020603050405020304" pitchFamily="18" charset="0"/>
              </a:rPr>
              <a:t> ενσωμάτωσαν το </a:t>
            </a:r>
            <a:r>
              <a:rPr lang="el-GR" dirty="0" err="1">
                <a:latin typeface="Times New Roman" panose="02020603050405020304" pitchFamily="18" charset="0"/>
                <a:cs typeface="Times New Roman" panose="02020603050405020304" pitchFamily="18" charset="0"/>
              </a:rPr>
              <a:t>βίντεό</a:t>
            </a:r>
            <a:r>
              <a:rPr lang="el-GR" dirty="0">
                <a:latin typeface="Times New Roman" panose="02020603050405020304" pitchFamily="18" charset="0"/>
                <a:cs typeface="Times New Roman" panose="02020603050405020304" pitchFamily="18" charset="0"/>
              </a:rPr>
              <a:t> της στις ιστοσελίδες τους για να το παρακολουθούν οι επισκέπτες </a:t>
            </a:r>
            <a:r>
              <a:rPr lang="el-GR" dirty="0" smtClean="0">
                <a:latin typeface="Times New Roman" panose="02020603050405020304" pitchFamily="18" charset="0"/>
                <a:cs typeface="Times New Roman" panose="02020603050405020304" pitchFamily="18" charset="0"/>
              </a:rPr>
              <a:t>τους</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χωρίς τη συγκατάθεση της εταιρείας.</a:t>
            </a:r>
            <a:endParaRPr lang="en-GB"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Το Δικαστήριο </a:t>
            </a:r>
            <a:r>
              <a:rPr lang="el-GR" dirty="0" smtClean="0">
                <a:latin typeface="Times New Roman" panose="02020603050405020304" pitchFamily="18" charset="0"/>
                <a:cs typeface="Times New Roman" panose="02020603050405020304" pitchFamily="18" charset="0"/>
              </a:rPr>
              <a:t>έκρινε ότι το κοινό ήταν το δυνητικό κοινό της αρχικής ιστοσελίδας στην οποία το βίντεο παρεχόταν χωρίς τεχνολογικά μέτρα, συνεπώς η παρουσίαση δεν λάμβανε χώρα προς ένα ‘νέο κοινό’. Επιπλέον έκρινε ότι η </a:t>
            </a:r>
            <a:r>
              <a:rPr lang="el-GR" dirty="0">
                <a:latin typeface="Times New Roman" panose="02020603050405020304" pitchFamily="18" charset="0"/>
                <a:cs typeface="Times New Roman" panose="02020603050405020304" pitchFamily="18" charset="0"/>
              </a:rPr>
              <a:t>παρουσίαση </a:t>
            </a:r>
            <a:r>
              <a:rPr lang="el-GR" dirty="0" smtClean="0">
                <a:latin typeface="Times New Roman" panose="02020603050405020304" pitchFamily="18" charset="0"/>
                <a:cs typeface="Times New Roman" panose="02020603050405020304" pitchFamily="18" charset="0"/>
              </a:rPr>
              <a:t>δεν πραγματοποιήθηκε </a:t>
            </a:r>
            <a:r>
              <a:rPr lang="el-GR" dirty="0">
                <a:latin typeface="Times New Roman" panose="02020603050405020304" pitchFamily="18" charset="0"/>
                <a:cs typeface="Times New Roman" panose="02020603050405020304" pitchFamily="18" charset="0"/>
              </a:rPr>
              <a:t>βάσει κάποιας </a:t>
            </a:r>
            <a:r>
              <a:rPr lang="el-GR" i="1" dirty="0">
                <a:latin typeface="Times New Roman" panose="02020603050405020304" pitchFamily="18" charset="0"/>
                <a:cs typeface="Times New Roman" panose="02020603050405020304" pitchFamily="18" charset="0"/>
              </a:rPr>
              <a:t>ειδικής τεχνικής διαδικασίας</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η οποία διαφέρει από την αρχική παρουσίαση. Το δεύτερο αυτό κριτήριο είναι νέο και συνίσταται στο κατά πόσο η τεχνική διαδικασία με την οποία ένα έργο διατίθεται στην ιστοσελίδα στην οποία γίνεται η παραπομπή διαφέρει από αυτήν βάσει της οποίας αποκτάται εκ νέου η πρόσβαση σε αυτό. </a:t>
            </a:r>
            <a:r>
              <a:rPr lang="el-GR" dirty="0" smtClean="0">
                <a:latin typeface="Times New Roman" panose="02020603050405020304" pitchFamily="18" charset="0"/>
                <a:cs typeface="Times New Roman" panose="02020603050405020304" pitchFamily="18" charset="0"/>
              </a:rPr>
              <a:t>Δεδομένου ότι η υπόθεση αυτή αφορούσε το ‘</a:t>
            </a:r>
            <a:r>
              <a:rPr lang="en-US" dirty="0" smtClean="0">
                <a:latin typeface="Times New Roman" panose="02020603050405020304" pitchFamily="18" charset="0"/>
                <a:cs typeface="Times New Roman" panose="02020603050405020304" pitchFamily="18" charset="0"/>
              </a:rPr>
              <a:t>framing</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το </a:t>
            </a:r>
            <a:r>
              <a:rPr lang="el-GR" dirty="0" smtClean="0">
                <a:latin typeface="Times New Roman" panose="02020603050405020304" pitchFamily="18" charset="0"/>
                <a:cs typeface="Times New Roman" panose="02020603050405020304" pitchFamily="18" charset="0"/>
              </a:rPr>
              <a:t>Δικαστήριο </a:t>
            </a:r>
            <a:r>
              <a:rPr lang="el-GR" dirty="0">
                <a:latin typeface="Times New Roman" panose="02020603050405020304" pitchFamily="18" charset="0"/>
                <a:cs typeface="Times New Roman" panose="02020603050405020304" pitchFamily="18" charset="0"/>
              </a:rPr>
              <a:t>έκρινε ότι η τεχνική διαδικασία </a:t>
            </a:r>
            <a:r>
              <a:rPr lang="el-GR" dirty="0" smtClean="0">
                <a:latin typeface="Times New Roman" panose="02020603050405020304" pitchFamily="18" charset="0"/>
                <a:cs typeface="Times New Roman" panose="02020603050405020304" pitchFamily="18" charset="0"/>
              </a:rPr>
              <a:t>του </a:t>
            </a:r>
            <a:r>
              <a:rPr lang="en-US" dirty="0" smtClean="0">
                <a:latin typeface="Times New Roman" panose="02020603050405020304" pitchFamily="18" charset="0"/>
                <a:cs typeface="Times New Roman" panose="02020603050405020304" pitchFamily="18" charset="0"/>
              </a:rPr>
              <a:t>‘framing’ </a:t>
            </a:r>
            <a:r>
              <a:rPr lang="el-GR" dirty="0" smtClean="0">
                <a:latin typeface="Times New Roman" panose="02020603050405020304" pitchFamily="18" charset="0"/>
                <a:cs typeface="Times New Roman" panose="02020603050405020304" pitchFamily="18" charset="0"/>
              </a:rPr>
              <a:t>δεν διαφέρει</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από αυτή των απλών υπερσυνδέσμων. </a:t>
            </a:r>
            <a:endParaRPr lang="en-GB"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0329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7280"/>
          </a:xfrm>
        </p:spPr>
        <p:txBody>
          <a:bodyPr/>
          <a:lstStyle/>
          <a:p>
            <a:r>
              <a:rPr lang="en-US" sz="3200" b="1" dirty="0">
                <a:effectLst/>
              </a:rPr>
              <a:t>GS Media (C-160/15)</a:t>
            </a:r>
            <a:r>
              <a:rPr lang="el-GR" sz="3200" dirty="0">
                <a:effectLst/>
              </a:rPr>
              <a:t> </a:t>
            </a:r>
            <a:endParaRPr lang="en-US" sz="3200" dirty="0"/>
          </a:p>
        </p:txBody>
      </p:sp>
      <p:sp>
        <p:nvSpPr>
          <p:cNvPr id="3" name="Content Placeholder 2"/>
          <p:cNvSpPr>
            <a:spLocks noGrp="1"/>
          </p:cNvSpPr>
          <p:nvPr>
            <p:ph idx="1"/>
          </p:nvPr>
        </p:nvSpPr>
        <p:spPr>
          <a:xfrm>
            <a:off x="457200" y="1600200"/>
            <a:ext cx="8229600" cy="4892040"/>
          </a:xfrm>
        </p:spPr>
        <p:txBody>
          <a:bodyPr>
            <a:normAutofit lnSpcReduction="10000"/>
          </a:bodyPr>
          <a:lstStyle/>
          <a:p>
            <a:pPr marL="0" indent="0" algn="just">
              <a:buNone/>
            </a:pPr>
            <a:r>
              <a:rPr lang="en-GB" dirty="0">
                <a:latin typeface="Times New Roman" panose="02020603050405020304" pitchFamily="18" charset="0"/>
                <a:cs typeface="Times New Roman" panose="02020603050405020304" pitchFamily="18" charset="0"/>
              </a:rPr>
              <a:t>H GS Media</a:t>
            </a:r>
            <a:r>
              <a:rPr lang="el-GR" dirty="0">
                <a:latin typeface="Times New Roman" panose="02020603050405020304" pitchFamily="18" charset="0"/>
                <a:cs typeface="Times New Roman" panose="02020603050405020304" pitchFamily="18" charset="0"/>
              </a:rPr>
              <a:t> διατηρεί μία από τις 10 πιο δημοφιλείς ιστοσελίδες με νέα στην Ολλανδία. Το 2011 δημοσιεύει ένα άρθρο στο οποίο θέτει ένα σύνδεσμο που επιτρέπει στους χρήστες της ιστοσελίδας να μεταβούν σε μία Αυστραλιανή ιστοσελίδα που περιέχει φωτογραφίες μίας κυρίας τα πνευματικά δικαιώματα των οποίων ανήκουν στο περιοδικό </a:t>
            </a:r>
            <a:r>
              <a:rPr lang="en-US" dirty="0">
                <a:latin typeface="Times New Roman" panose="02020603050405020304" pitchFamily="18" charset="0"/>
                <a:cs typeface="Times New Roman" panose="02020603050405020304" pitchFamily="18" charset="0"/>
              </a:rPr>
              <a:t>Playboy</a:t>
            </a:r>
            <a:r>
              <a:rPr lang="el-GR" dirty="0">
                <a:latin typeface="Times New Roman" panose="02020603050405020304" pitchFamily="18" charset="0"/>
                <a:cs typeface="Times New Roman" panose="02020603050405020304" pitchFamily="18" charset="0"/>
              </a:rPr>
              <a:t> και οι οποίες έχουν δημοσιευτεί </a:t>
            </a:r>
            <a:r>
              <a:rPr lang="el-GR" i="1" dirty="0">
                <a:latin typeface="Times New Roman" panose="02020603050405020304" pitchFamily="18" charset="0"/>
                <a:cs typeface="Times New Roman" panose="02020603050405020304" pitchFamily="18" charset="0"/>
              </a:rPr>
              <a:t>χωρίς την άδεια ή συναίνεση του περιοδικού</a:t>
            </a:r>
            <a:r>
              <a:rPr lang="el-GR" dirty="0">
                <a:latin typeface="Times New Roman" panose="02020603050405020304" pitchFamily="18" charset="0"/>
                <a:cs typeface="Times New Roman" panose="02020603050405020304" pitchFamily="18" charset="0"/>
              </a:rPr>
              <a:t>. Το </a:t>
            </a:r>
            <a:r>
              <a:rPr lang="en-US" dirty="0">
                <a:latin typeface="Times New Roman" panose="02020603050405020304" pitchFamily="18" charset="0"/>
                <a:cs typeface="Times New Roman" panose="02020603050405020304" pitchFamily="18" charset="0"/>
              </a:rPr>
              <a:t>Playboy</a:t>
            </a:r>
            <a:r>
              <a:rPr lang="el-GR" dirty="0">
                <a:latin typeface="Times New Roman" panose="02020603050405020304" pitchFamily="18" charset="0"/>
                <a:cs typeface="Times New Roman" panose="02020603050405020304" pitchFamily="18" charset="0"/>
              </a:rPr>
              <a:t> αντέδρασε στην τοποθέτηση του συνδέσμου από την </a:t>
            </a:r>
            <a:r>
              <a:rPr lang="en-US" dirty="0">
                <a:latin typeface="Times New Roman" panose="02020603050405020304" pitchFamily="18" charset="0"/>
                <a:cs typeface="Times New Roman" panose="02020603050405020304" pitchFamily="18" charset="0"/>
              </a:rPr>
              <a:t>GS Media</a:t>
            </a:r>
            <a:r>
              <a:rPr lang="el-GR" dirty="0">
                <a:latin typeface="Times New Roman" panose="02020603050405020304" pitchFamily="18" charset="0"/>
                <a:cs typeface="Times New Roman" panose="02020603050405020304" pitchFamily="18" charset="0"/>
              </a:rPr>
              <a:t>, η </a:t>
            </a:r>
            <a:r>
              <a:rPr lang="en-US" dirty="0">
                <a:latin typeface="Times New Roman" panose="02020603050405020304" pitchFamily="18" charset="0"/>
                <a:cs typeface="Times New Roman" panose="02020603050405020304" pitchFamily="18" charset="0"/>
              </a:rPr>
              <a:t>GS Media</a:t>
            </a:r>
            <a:r>
              <a:rPr lang="el-GR" dirty="0">
                <a:latin typeface="Times New Roman" panose="02020603050405020304" pitchFamily="18" charset="0"/>
                <a:cs typeface="Times New Roman" panose="02020603050405020304" pitchFamily="18" charset="0"/>
              </a:rPr>
              <a:t> όμως αρνήθηκε να </a:t>
            </a:r>
            <a:r>
              <a:rPr lang="el-GR" dirty="0" smtClean="0">
                <a:latin typeface="Times New Roman" panose="02020603050405020304" pitchFamily="18" charset="0"/>
                <a:cs typeface="Times New Roman" panose="02020603050405020304" pitchFamily="18" charset="0"/>
              </a:rPr>
              <a:t>τον </a:t>
            </a:r>
            <a:r>
              <a:rPr lang="el-GR" dirty="0">
                <a:latin typeface="Times New Roman" panose="02020603050405020304" pitchFamily="18" charset="0"/>
                <a:cs typeface="Times New Roman" panose="02020603050405020304" pitchFamily="18" charset="0"/>
              </a:rPr>
              <a:t>απαλείψει. </a:t>
            </a:r>
            <a:endParaRPr lang="en-GB"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Το ερώτημα που τέθηκε ήταν κατά πόσο η τοποθέτηση </a:t>
            </a:r>
            <a:r>
              <a:rPr lang="el-GR" dirty="0" err="1">
                <a:latin typeface="Times New Roman" panose="02020603050405020304" pitchFamily="18" charset="0"/>
                <a:cs typeface="Times New Roman" panose="02020603050405020304" pitchFamily="18" charset="0"/>
              </a:rPr>
              <a:t>υπερσυνδέσμου</a:t>
            </a:r>
            <a:r>
              <a:rPr lang="el-GR" dirty="0">
                <a:latin typeface="Times New Roman" panose="02020603050405020304" pitchFamily="18" charset="0"/>
                <a:cs typeface="Times New Roman" panose="02020603050405020304" pitchFamily="18" charset="0"/>
              </a:rPr>
              <a:t> που επιτρέπει την πρόσβαση σε έργα που έχουν δημοσιευτεί στην αρχική σελίδα χωρίς την άδεια ή συναίνεση των δικαιούχων αποτελούν παρουσίαση στο κοινό. </a:t>
            </a:r>
            <a:endParaRPr lang="en-GB"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8008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33588"/>
            <a:ext cx="8229600" cy="408779"/>
          </a:xfrm>
        </p:spPr>
        <p:txBody>
          <a:bodyPr/>
          <a:lstStyle/>
          <a:p>
            <a:r>
              <a:rPr lang="el-GR" sz="2800" dirty="0" smtClean="0"/>
              <a:t>Συνέχεια…</a:t>
            </a:r>
            <a:endParaRPr lang="en-GB" sz="2800" dirty="0"/>
          </a:p>
        </p:txBody>
      </p:sp>
      <p:sp>
        <p:nvSpPr>
          <p:cNvPr id="3" name="Θέση περιεχομένου 2"/>
          <p:cNvSpPr>
            <a:spLocks noGrp="1"/>
          </p:cNvSpPr>
          <p:nvPr>
            <p:ph idx="1"/>
          </p:nvPr>
        </p:nvSpPr>
        <p:spPr>
          <a:xfrm>
            <a:off x="277367" y="744562"/>
            <a:ext cx="8612987" cy="5957990"/>
          </a:xfrm>
        </p:spPr>
        <p:txBody>
          <a:bodyPr>
            <a:noAutofit/>
          </a:bodyPr>
          <a:lstStyle/>
          <a:p>
            <a:pPr lvl="0" algn="just"/>
            <a:r>
              <a:rPr lang="el-GR" sz="1800" dirty="0" smtClean="0">
                <a:latin typeface="Times New Roman" panose="02020603050405020304" pitchFamily="18" charset="0"/>
                <a:cs typeface="Times New Roman" panose="02020603050405020304" pitchFamily="18" charset="0"/>
              </a:rPr>
              <a:t>Το ΔΕΕ έκρινε ότι </a:t>
            </a:r>
            <a:r>
              <a:rPr lang="el-GR" sz="1800" i="1" dirty="0" smtClean="0">
                <a:latin typeface="Times New Roman" panose="02020603050405020304" pitchFamily="18" charset="0"/>
                <a:cs typeface="Times New Roman" panose="02020603050405020304" pitchFamily="18" charset="0"/>
              </a:rPr>
              <a:t>κάθε </a:t>
            </a:r>
            <a:r>
              <a:rPr lang="el-GR" sz="1800" i="1" dirty="0">
                <a:latin typeface="Times New Roman" panose="02020603050405020304" pitchFamily="18" charset="0"/>
                <a:cs typeface="Times New Roman" panose="02020603050405020304" pitchFamily="18" charset="0"/>
              </a:rPr>
              <a:t>περίπτωση πρέπει να κρίνεται εξατομικευμένα κατά πόσο συνιστά παρουσίαση στο κοινό λαμβάνοντας πάντοτε υπόψη τα δεδομένα της υπόθεσης.</a:t>
            </a:r>
            <a:endParaRPr lang="en-GB" sz="1800" i="1" dirty="0">
              <a:latin typeface="Times New Roman" panose="02020603050405020304" pitchFamily="18" charset="0"/>
              <a:cs typeface="Times New Roman" panose="02020603050405020304" pitchFamily="18" charset="0"/>
            </a:endParaRPr>
          </a:p>
          <a:p>
            <a:pPr lvl="0" algn="just"/>
            <a:r>
              <a:rPr lang="el-GR" sz="1800" dirty="0">
                <a:latin typeface="Times New Roman" panose="02020603050405020304" pitchFamily="18" charset="0"/>
                <a:cs typeface="Times New Roman" panose="02020603050405020304" pitchFamily="18" charset="0"/>
              </a:rPr>
              <a:t>Όταν κανείς τοποθετεί έναν σύνδεσμο με τον οποίο χρήστες αποκτούν πρόσβαση σε ένα έργο θα πρέπει να εξετάζεται κατά πόσο ο σύνδεσμος αυτός έχει τοποθετηθεί για </a:t>
            </a:r>
            <a:r>
              <a:rPr lang="el-GR" sz="1800" i="1" dirty="0">
                <a:latin typeface="Times New Roman" panose="02020603050405020304" pitchFamily="18" charset="0"/>
                <a:cs typeface="Times New Roman" panose="02020603050405020304" pitchFamily="18" charset="0"/>
              </a:rPr>
              <a:t>οικονομικό όφελος</a:t>
            </a:r>
            <a:r>
              <a:rPr lang="el-GR" sz="1800" dirty="0">
                <a:latin typeface="Times New Roman" panose="02020603050405020304" pitchFamily="18" charset="0"/>
                <a:cs typeface="Times New Roman" panose="02020603050405020304" pitchFamily="18" charset="0"/>
              </a:rPr>
              <a:t>. Εάν δεν έχει τοποθετηθεί για οικονομικό όφελος </a:t>
            </a:r>
            <a:r>
              <a:rPr lang="el-GR" sz="1800" b="1" dirty="0">
                <a:latin typeface="Times New Roman" panose="02020603050405020304" pitchFamily="18" charset="0"/>
                <a:cs typeface="Times New Roman" panose="02020603050405020304" pitchFamily="18" charset="0"/>
              </a:rPr>
              <a:t>τεκμαίρεται</a:t>
            </a:r>
            <a:r>
              <a:rPr lang="el-GR" sz="1800" dirty="0">
                <a:latin typeface="Times New Roman" panose="02020603050405020304" pitchFamily="18" charset="0"/>
                <a:cs typeface="Times New Roman" panose="02020603050405020304" pitchFamily="18" charset="0"/>
              </a:rPr>
              <a:t> ότι ο </a:t>
            </a:r>
            <a:r>
              <a:rPr lang="el-GR" sz="1800" dirty="0" err="1">
                <a:latin typeface="Times New Roman" panose="02020603050405020304" pitchFamily="18" charset="0"/>
                <a:cs typeface="Times New Roman" panose="02020603050405020304" pitchFamily="18" charset="0"/>
              </a:rPr>
              <a:t>τοποθετών</a:t>
            </a:r>
            <a:r>
              <a:rPr lang="el-GR" sz="1800" dirty="0">
                <a:latin typeface="Times New Roman" panose="02020603050405020304" pitchFamily="18" charset="0"/>
                <a:cs typeface="Times New Roman" panose="02020603050405020304" pitchFamily="18" charset="0"/>
              </a:rPr>
              <a:t> τον σύνδεσμο δεν γνωρίζει ότι τα έργα που παρέχονται στην αρχική ιστοσελίδα παρέχονται παρανόμως. </a:t>
            </a:r>
            <a:r>
              <a:rPr lang="el-GR" sz="1800" u="sng" dirty="0">
                <a:latin typeface="Times New Roman" panose="02020603050405020304" pitchFamily="18" charset="0"/>
                <a:cs typeface="Times New Roman" panose="02020603050405020304" pitchFamily="18" charset="0"/>
              </a:rPr>
              <a:t>Εάν ωστόσο έχει τοποθετηθεί για οικονομικό όφελος η γνώση αυτή τεκμαίρεται</a:t>
            </a:r>
            <a:r>
              <a:rPr lang="el-GR" sz="1800" dirty="0">
                <a:latin typeface="Times New Roman" panose="02020603050405020304" pitchFamily="18" charset="0"/>
                <a:cs typeface="Times New Roman" panose="02020603050405020304" pitchFamily="18" charset="0"/>
              </a:rPr>
              <a:t>. Δηλαδή στην πρώτη περίπτωση δεν πρόκειται για παρουσίαση στο κοινό ενώ στην περίπτωση του οικονομικού οφέλους πρόκειται.</a:t>
            </a:r>
            <a:endParaRPr lang="en-GB" sz="1800" dirty="0">
              <a:latin typeface="Times New Roman" panose="02020603050405020304" pitchFamily="18" charset="0"/>
              <a:cs typeface="Times New Roman" panose="02020603050405020304" pitchFamily="18" charset="0"/>
            </a:endParaRPr>
          </a:p>
          <a:p>
            <a:pPr lvl="0" algn="just"/>
            <a:r>
              <a:rPr lang="el-GR" sz="1800" dirty="0">
                <a:latin typeface="Times New Roman" panose="02020603050405020304" pitchFamily="18" charset="0"/>
                <a:cs typeface="Times New Roman" panose="02020603050405020304" pitchFamily="18" charset="0"/>
              </a:rPr>
              <a:t>Από τη στιγμή που </a:t>
            </a:r>
            <a:r>
              <a:rPr lang="en-US" sz="1800" dirty="0">
                <a:latin typeface="Times New Roman" panose="02020603050405020304" pitchFamily="18" charset="0"/>
                <a:cs typeface="Times New Roman" panose="02020603050405020304" pitchFamily="18" charset="0"/>
              </a:rPr>
              <a:t>o</a:t>
            </a:r>
            <a:r>
              <a:rPr lang="el-GR" sz="1800" dirty="0">
                <a:latin typeface="Times New Roman" panose="02020603050405020304" pitchFamily="18" charset="0"/>
                <a:cs typeface="Times New Roman" panose="02020603050405020304" pitchFamily="18" charset="0"/>
              </a:rPr>
              <a:t> τρίτος </a:t>
            </a:r>
            <a:r>
              <a:rPr lang="el-GR" sz="1800" i="1" dirty="0">
                <a:latin typeface="Times New Roman" panose="02020603050405020304" pitchFamily="18" charset="0"/>
                <a:cs typeface="Times New Roman" panose="02020603050405020304" pitchFamily="18" charset="0"/>
              </a:rPr>
              <a:t>πληροφορείται</a:t>
            </a:r>
            <a:r>
              <a:rPr lang="el-GR" sz="1800" dirty="0">
                <a:latin typeface="Times New Roman" panose="02020603050405020304" pitchFamily="18" charset="0"/>
                <a:cs typeface="Times New Roman" panose="02020603050405020304" pitchFamily="18" charset="0"/>
              </a:rPr>
              <a:t> ότι ο </a:t>
            </a:r>
            <a:r>
              <a:rPr lang="el-GR" sz="1800" dirty="0" err="1">
                <a:latin typeface="Times New Roman" panose="02020603050405020304" pitchFamily="18" charset="0"/>
                <a:cs typeface="Times New Roman" panose="02020603050405020304" pitchFamily="18" charset="0"/>
              </a:rPr>
              <a:t>υπερσύνδεσμος</a:t>
            </a:r>
            <a:r>
              <a:rPr lang="el-GR" sz="1800" dirty="0">
                <a:latin typeface="Times New Roman" panose="02020603050405020304" pitchFamily="18" charset="0"/>
                <a:cs typeface="Times New Roman" panose="02020603050405020304" pitchFamily="18" charset="0"/>
              </a:rPr>
              <a:t> που τοποθέτησε (χωρίς κερδοσκοπικό σκοπό) παραπέμπει τους χρήστες σε έργα, τα οποία έχουν δημοσιευτεί χωρίς την άδεια του δικαιούχου, η νόμιμη -μέχρι τότε- τοποθέτηση </a:t>
            </a:r>
            <a:r>
              <a:rPr lang="el-GR" sz="1800" dirty="0" err="1">
                <a:latin typeface="Times New Roman" panose="02020603050405020304" pitchFamily="18" charset="0"/>
                <a:cs typeface="Times New Roman" panose="02020603050405020304" pitchFamily="18" charset="0"/>
              </a:rPr>
              <a:t>υπερσυνδέσμου</a:t>
            </a:r>
            <a:r>
              <a:rPr lang="el-GR" sz="1800" dirty="0">
                <a:latin typeface="Times New Roman" panose="02020603050405020304" pitchFamily="18" charset="0"/>
                <a:cs typeface="Times New Roman" panose="02020603050405020304" pitchFamily="18" charset="0"/>
              </a:rPr>
              <a:t> μετατρέπεται σε παράνομη ‘παρουσίαση στο κοινό’. </a:t>
            </a:r>
            <a:r>
              <a:rPr lang="el-GR" sz="1800" u="sng" dirty="0">
                <a:latin typeface="Times New Roman" panose="02020603050405020304" pitchFamily="18" charset="0"/>
                <a:cs typeface="Times New Roman" panose="02020603050405020304" pitchFamily="18" charset="0"/>
              </a:rPr>
              <a:t>Για να απαλλαγεί από την ευθύνη ο χρήστης, θα πρέπει να αποσύρει τον υπερσύνδεσμο </a:t>
            </a:r>
            <a:r>
              <a:rPr lang="el-GR" sz="1800" u="sng" dirty="0" smtClean="0">
                <a:latin typeface="Times New Roman" panose="02020603050405020304" pitchFamily="18" charset="0"/>
                <a:cs typeface="Times New Roman" panose="02020603050405020304" pitchFamily="18" charset="0"/>
              </a:rPr>
              <a:t>προς το </a:t>
            </a:r>
            <a:r>
              <a:rPr lang="el-GR" sz="1800" u="sng" dirty="0">
                <a:latin typeface="Times New Roman" panose="02020603050405020304" pitchFamily="18" charset="0"/>
                <a:cs typeface="Times New Roman" panose="02020603050405020304" pitchFamily="18" charset="0"/>
              </a:rPr>
              <a:t>παράνομο </a:t>
            </a:r>
            <a:r>
              <a:rPr lang="el-GR" sz="1800" u="sng" dirty="0" smtClean="0">
                <a:latin typeface="Times New Roman" panose="02020603050405020304" pitchFamily="18" charset="0"/>
                <a:cs typeface="Times New Roman" panose="02020603050405020304" pitchFamily="18" charset="0"/>
              </a:rPr>
              <a:t>περιεχόμενο</a:t>
            </a:r>
            <a:r>
              <a:rPr lang="el-GR" sz="1800" dirty="0" smtClean="0">
                <a:latin typeface="Times New Roman" panose="02020603050405020304" pitchFamily="18" charset="0"/>
                <a:cs typeface="Times New Roman" panose="02020603050405020304" pitchFamily="18" charset="0"/>
              </a:rPr>
              <a:t>. Εισάγεται </a:t>
            </a:r>
            <a:r>
              <a:rPr lang="el-GR" sz="1800" dirty="0">
                <a:latin typeface="Times New Roman" panose="02020603050405020304" pitchFamily="18" charset="0"/>
                <a:cs typeface="Times New Roman" panose="02020603050405020304" pitchFamily="18" charset="0"/>
              </a:rPr>
              <a:t>με αυτόν τον τρόπο μία νέα, άτυπη διαδικασία ‘</a:t>
            </a:r>
            <a:r>
              <a:rPr lang="el-GR" sz="1800" b="1" dirty="0">
                <a:latin typeface="Times New Roman" panose="02020603050405020304" pitchFamily="18" charset="0"/>
                <a:cs typeface="Times New Roman" panose="02020603050405020304" pitchFamily="18" charset="0"/>
              </a:rPr>
              <a:t>ειδοποίησης και απόσυρσης</a:t>
            </a:r>
            <a:r>
              <a:rPr lang="el-G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notice and take down</a:t>
            </a:r>
            <a:r>
              <a:rPr lang="el-GR" sz="1800" dirty="0">
                <a:latin typeface="Times New Roman" panose="02020603050405020304" pitchFamily="18" charset="0"/>
                <a:cs typeface="Times New Roman" panose="02020603050405020304" pitchFamily="18" charset="0"/>
              </a:rPr>
              <a:t>), σύμφωνα με την οποία οι δικαιούχοι έχουν τη δυνατότητα να ενημερώνουν αυτόν που έχει τοποθετήσει τον </a:t>
            </a:r>
            <a:r>
              <a:rPr lang="el-GR" sz="1800" dirty="0" err="1">
                <a:latin typeface="Times New Roman" panose="02020603050405020304" pitchFamily="18" charset="0"/>
                <a:cs typeface="Times New Roman" panose="02020603050405020304" pitchFamily="18" charset="0"/>
              </a:rPr>
              <a:t>υπερσύνδεσμο</a:t>
            </a:r>
            <a:r>
              <a:rPr lang="el-GR" sz="1800" dirty="0">
                <a:latin typeface="Times New Roman" panose="02020603050405020304" pitchFamily="18" charset="0"/>
                <a:cs typeface="Times New Roman" panose="02020603050405020304" pitchFamily="18" charset="0"/>
              </a:rPr>
              <a:t> που παραπέμπει σε αναρτημένα στο διαδίκτυο έργα τους χωρίς την άδειά τους για τον παράνομο χαρακτήρα της δημοσίευσής τους και να ζητούν την απόσυρσή τους. </a:t>
            </a:r>
            <a:endParaRPr lang="en-GB" sz="1800" dirty="0"/>
          </a:p>
        </p:txBody>
      </p:sp>
    </p:spTree>
    <p:extLst>
      <p:ext uri="{BB962C8B-B14F-4D97-AF65-F5344CB8AC3E}">
        <p14:creationId xmlns:p14="http://schemas.microsoft.com/office/powerpoint/2010/main" val="3893894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dirty="0"/>
          </a:p>
        </p:txBody>
      </p:sp>
      <p:sp>
        <p:nvSpPr>
          <p:cNvPr id="3" name="Θέση περιεχομένου 2"/>
          <p:cNvSpPr>
            <a:spLocks noGrp="1"/>
          </p:cNvSpPr>
          <p:nvPr>
            <p:ph idx="1"/>
          </p:nvPr>
        </p:nvSpPr>
        <p:spPr/>
        <p:txBody>
          <a:bodyPr/>
          <a:lstStyle/>
          <a:p>
            <a:pPr marL="0" indent="0" algn="just">
              <a:buNone/>
            </a:pPr>
            <a:endParaRPr lang="el-GR" dirty="0" smtClean="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Την </a:t>
            </a:r>
            <a:r>
              <a:rPr lang="el-GR" dirty="0">
                <a:latin typeface="Times New Roman" panose="02020603050405020304" pitchFamily="18" charset="0"/>
                <a:cs typeface="Times New Roman" panose="02020603050405020304" pitchFamily="18" charset="0"/>
              </a:rPr>
              <a:t>απόφασή του αυτή το ΔΕΕ επιβεβαίωσε και στις αποφάσεις  </a:t>
            </a:r>
            <a:r>
              <a:rPr lang="en-GB" b="1" dirty="0">
                <a:latin typeface="Times New Roman" panose="02020603050405020304" pitchFamily="18" charset="0"/>
                <a:cs typeface="Times New Roman" panose="02020603050405020304" pitchFamily="18" charset="0"/>
              </a:rPr>
              <a:t>C</a:t>
            </a:r>
            <a:r>
              <a:rPr lang="el-GR" b="1" dirty="0">
                <a:latin typeface="Times New Roman" panose="02020603050405020304" pitchFamily="18" charset="0"/>
                <a:cs typeface="Times New Roman" panose="02020603050405020304" pitchFamily="18" charset="0"/>
              </a:rPr>
              <a:t>-527/15 </a:t>
            </a:r>
            <a:r>
              <a:rPr lang="en-GB" b="1" dirty="0" err="1">
                <a:latin typeface="Times New Roman" panose="02020603050405020304" pitchFamily="18" charset="0"/>
                <a:cs typeface="Times New Roman" panose="02020603050405020304" pitchFamily="18" charset="0"/>
              </a:rPr>
              <a:t>Stichting</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Brein</a:t>
            </a:r>
            <a:r>
              <a:rPr lang="en-GB" b="1" dirty="0">
                <a:latin typeface="Times New Roman" panose="02020603050405020304" pitchFamily="18" charset="0"/>
                <a:cs typeface="Times New Roman" panose="02020603050405020304" pitchFamily="18" charset="0"/>
              </a:rPr>
              <a:t> I </a:t>
            </a:r>
            <a:r>
              <a:rPr lang="el-GR" dirty="0" smtClean="0">
                <a:latin typeface="Times New Roman" panose="02020603050405020304" pitchFamily="18" charset="0"/>
                <a:cs typeface="Times New Roman" panose="02020603050405020304" pitchFamily="18" charset="0"/>
              </a:rPr>
              <a:t>και </a:t>
            </a:r>
            <a:r>
              <a:rPr lang="en-GB" b="1" dirty="0" smtClean="0">
                <a:latin typeface="Times New Roman" panose="02020603050405020304" pitchFamily="18" charset="0"/>
                <a:cs typeface="Times New Roman" panose="02020603050405020304" pitchFamily="18" charset="0"/>
              </a:rPr>
              <a:t>C</a:t>
            </a:r>
            <a:r>
              <a:rPr lang="el-GR" b="1" dirty="0">
                <a:latin typeface="Times New Roman" panose="02020603050405020304" pitchFamily="18" charset="0"/>
                <a:cs typeface="Times New Roman" panose="02020603050405020304" pitchFamily="18" charset="0"/>
              </a:rPr>
              <a:t>-610/15 </a:t>
            </a:r>
            <a:r>
              <a:rPr lang="en-GB" b="1" dirty="0" err="1">
                <a:latin typeface="Times New Roman" panose="02020603050405020304" pitchFamily="18" charset="0"/>
                <a:cs typeface="Times New Roman" panose="02020603050405020304" pitchFamily="18" charset="0"/>
              </a:rPr>
              <a:t>Stichting</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Brein</a:t>
            </a:r>
            <a:r>
              <a:rPr lang="en-GB" b="1" dirty="0">
                <a:latin typeface="Times New Roman" panose="02020603050405020304" pitchFamily="18" charset="0"/>
                <a:cs typeface="Times New Roman" panose="02020603050405020304" pitchFamily="18" charset="0"/>
              </a:rPr>
              <a:t> II</a:t>
            </a:r>
            <a:r>
              <a:rPr lang="el-GR" b="1"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παρόλο που η τελευταία δεν αφορούσε </a:t>
            </a:r>
            <a:r>
              <a:rPr lang="el-GR" dirty="0" err="1">
                <a:latin typeface="Times New Roman" panose="02020603050405020304" pitchFamily="18" charset="0"/>
                <a:cs typeface="Times New Roman" panose="02020603050405020304" pitchFamily="18" charset="0"/>
              </a:rPr>
              <a:t>υπερσυνδέσμους</a:t>
            </a:r>
            <a:r>
              <a:rPr lang="el-GR" dirty="0">
                <a:latin typeface="Times New Roman" panose="02020603050405020304" pitchFamily="18" charset="0"/>
                <a:cs typeface="Times New Roman" panose="02020603050405020304" pitchFamily="18" charset="0"/>
              </a:rPr>
              <a:t> αλλά τεχνολογία </a:t>
            </a:r>
            <a:r>
              <a:rPr lang="en-US" dirty="0">
                <a:latin typeface="Times New Roman" panose="02020603050405020304" pitchFamily="18" charset="0"/>
                <a:cs typeface="Times New Roman" panose="02020603050405020304" pitchFamily="18" charset="0"/>
              </a:rPr>
              <a:t>Bit torrent and peer to peer</a:t>
            </a:r>
            <a:r>
              <a:rPr lang="el-GR"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42373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65760"/>
            <a:ext cx="8229600" cy="777240"/>
          </a:xfrm>
        </p:spPr>
        <p:txBody>
          <a:bodyPr/>
          <a:lstStyle/>
          <a:p>
            <a:r>
              <a:rPr lang="en-GB" sz="2800" b="1" dirty="0" err="1" smtClean="0">
                <a:latin typeface="Times New Roman" panose="02020603050405020304" pitchFamily="18" charset="0"/>
                <a:cs typeface="Times New Roman" panose="02020603050405020304" pitchFamily="18" charset="0"/>
              </a:rPr>
              <a:t>Stichting</a:t>
            </a:r>
            <a:r>
              <a:rPr lang="en-GB" sz="2800" b="1" dirty="0" smtClean="0">
                <a:latin typeface="Times New Roman" panose="02020603050405020304" pitchFamily="18" charset="0"/>
                <a:cs typeface="Times New Roman" panose="02020603050405020304" pitchFamily="18" charset="0"/>
              </a:rPr>
              <a:t> </a:t>
            </a:r>
            <a:r>
              <a:rPr lang="en-GB" sz="2800" b="1" dirty="0" err="1">
                <a:latin typeface="Times New Roman" panose="02020603050405020304" pitchFamily="18" charset="0"/>
                <a:cs typeface="Times New Roman" panose="02020603050405020304" pitchFamily="18" charset="0"/>
              </a:rPr>
              <a:t>Brein</a:t>
            </a:r>
            <a:r>
              <a:rPr lang="en-GB" sz="2800" b="1" dirty="0">
                <a:latin typeface="Times New Roman" panose="02020603050405020304" pitchFamily="18" charset="0"/>
                <a:cs typeface="Times New Roman" panose="02020603050405020304" pitchFamily="18" charset="0"/>
              </a:rPr>
              <a:t> I </a:t>
            </a:r>
            <a:r>
              <a:rPr lang="el-GR" sz="2800" b="1" dirty="0" smtClean="0">
                <a:latin typeface="Times New Roman" panose="02020603050405020304" pitchFamily="18" charset="0"/>
                <a:cs typeface="Times New Roman" panose="02020603050405020304" pitchFamily="18" charset="0"/>
              </a:rPr>
              <a:t>(</a:t>
            </a:r>
            <a:r>
              <a:rPr lang="en-GB" sz="2800" b="1" dirty="0" smtClean="0">
                <a:latin typeface="Times New Roman" panose="02020603050405020304" pitchFamily="18" charset="0"/>
                <a:cs typeface="Times New Roman" panose="02020603050405020304" pitchFamily="18" charset="0"/>
              </a:rPr>
              <a:t>C</a:t>
            </a:r>
            <a:r>
              <a:rPr lang="el-GR" sz="2800" b="1" dirty="0">
                <a:latin typeface="Times New Roman" panose="02020603050405020304" pitchFamily="18" charset="0"/>
                <a:cs typeface="Times New Roman" panose="02020603050405020304" pitchFamily="18" charset="0"/>
              </a:rPr>
              <a:t>-527/</a:t>
            </a:r>
            <a:r>
              <a:rPr lang="el-GR" sz="2800" b="1" dirty="0" smtClean="0">
                <a:latin typeface="Times New Roman" panose="02020603050405020304" pitchFamily="18" charset="0"/>
                <a:cs typeface="Times New Roman" panose="02020603050405020304" pitchFamily="18" charset="0"/>
              </a:rPr>
              <a:t>15) </a:t>
            </a:r>
            <a:endParaRPr lang="en-GB" sz="2800" dirty="0"/>
          </a:p>
        </p:txBody>
      </p:sp>
      <p:sp>
        <p:nvSpPr>
          <p:cNvPr id="3" name="Θέση περιεχομένου 2"/>
          <p:cNvSpPr>
            <a:spLocks noGrp="1"/>
          </p:cNvSpPr>
          <p:nvPr>
            <p:ph idx="1"/>
          </p:nvPr>
        </p:nvSpPr>
        <p:spPr>
          <a:xfrm>
            <a:off x="457200" y="1600200"/>
            <a:ext cx="8229600" cy="4965192"/>
          </a:xfrm>
        </p:spPr>
        <p:txBody>
          <a:bodyPr>
            <a:normAutofit fontScale="92500"/>
          </a:bodyPr>
          <a:lstStyle/>
          <a:p>
            <a:pPr marL="0" indent="0" algn="just">
              <a:buNone/>
            </a:pPr>
            <a:r>
              <a:rPr lang="el-GR" dirty="0">
                <a:latin typeface="Times New Roman" panose="02020603050405020304" pitchFamily="18" charset="0"/>
                <a:cs typeface="Times New Roman" panose="02020603050405020304" pitchFamily="18" charset="0"/>
              </a:rPr>
              <a:t>Συγκεκριμένα  η απόφαση </a:t>
            </a:r>
            <a:r>
              <a:rPr lang="el-GR" dirty="0" smtClean="0">
                <a:latin typeface="Times New Roman" panose="02020603050405020304" pitchFamily="18" charset="0"/>
                <a:cs typeface="Times New Roman" panose="02020603050405020304" pitchFamily="18" charset="0"/>
              </a:rPr>
              <a:t>αυτή αφορούσε </a:t>
            </a:r>
            <a:r>
              <a:rPr lang="el-GR" dirty="0">
                <a:latin typeface="Times New Roman" panose="02020603050405020304" pitchFamily="18" charset="0"/>
                <a:cs typeface="Times New Roman" panose="02020603050405020304" pitchFamily="18" charset="0"/>
              </a:rPr>
              <a:t>μια συσκευή, η οποία επέτρεπε τη δωρεάν και εύκολη πρόσβαση και προβολή οπτικοακουστικού υλικού που βρισκόταν διαθέσιμο στο διαδίκτυο χωρίς την άδεια των δικαιούχων δικαιωμάτων πνευματικής ιδιοκτησίας. Το ΔΕΕ έκρινε στην υπόθεση αυτή ότι ο χρήστης προέβη σε πράξη ‘παρουσίασης στο κοινό’, καθώς </a:t>
            </a:r>
            <a:r>
              <a:rPr lang="el-GR" i="1" dirty="0">
                <a:latin typeface="Times New Roman" panose="02020603050405020304" pitchFamily="18" charset="0"/>
                <a:cs typeface="Times New Roman" panose="02020603050405020304" pitchFamily="18" charset="0"/>
              </a:rPr>
              <a:t>παρεμβάλλεται, με πλήρη επίγνωση των συνεπειών της συμπεριφοράς του, για να παράσχει στους πελάτες του πρόσβαση σε προστατευόμενο έργο, τούτο δε μεταξύ άλλων όταν, χωρίς την παρέμβαση αυτή, οι συγκεκριμένοι πελάτες δεν θα μπορούσαν, κατ’ αρχήν, να έχουν πρόσβαση στο μεταδιδόμενο </a:t>
            </a:r>
            <a:r>
              <a:rPr lang="el-GR" i="1" dirty="0" smtClean="0">
                <a:latin typeface="Times New Roman" panose="02020603050405020304" pitchFamily="18" charset="0"/>
                <a:cs typeface="Times New Roman" panose="02020603050405020304" pitchFamily="18" charset="0"/>
              </a:rPr>
              <a:t>έργο</a:t>
            </a:r>
            <a:r>
              <a:rPr lang="el-GR" dirty="0" smtClean="0">
                <a:latin typeface="Times New Roman" panose="02020603050405020304" pitchFamily="18" charset="0"/>
                <a:cs typeface="Times New Roman" panose="02020603050405020304" pitchFamily="18" charset="0"/>
              </a:rPr>
              <a:t>. Συνεπώς </a:t>
            </a:r>
            <a:r>
              <a:rPr lang="el-GR" dirty="0">
                <a:latin typeface="Times New Roman" panose="02020603050405020304" pitchFamily="18" charset="0"/>
                <a:cs typeface="Times New Roman" panose="02020603050405020304" pitchFamily="18" charset="0"/>
              </a:rPr>
              <a:t>δεν επρόκειτο </a:t>
            </a:r>
            <a:r>
              <a:rPr lang="el-GR" dirty="0" smtClean="0">
                <a:latin typeface="Times New Roman" panose="02020603050405020304" pitchFamily="18" charset="0"/>
                <a:cs typeface="Times New Roman" panose="02020603050405020304" pitchFamily="18" charset="0"/>
              </a:rPr>
              <a:t>για </a:t>
            </a:r>
            <a:r>
              <a:rPr lang="el-GR" dirty="0">
                <a:latin typeface="Times New Roman" panose="02020603050405020304" pitchFamily="18" charset="0"/>
                <a:cs typeface="Times New Roman" panose="02020603050405020304" pitchFamily="18" charset="0"/>
              </a:rPr>
              <a:t>παροχή ‘απλώς’ </a:t>
            </a:r>
            <a:r>
              <a:rPr lang="el-GR" dirty="0" smtClean="0">
                <a:latin typeface="Times New Roman" panose="02020603050405020304" pitchFamily="18" charset="0"/>
                <a:cs typeface="Times New Roman" panose="02020603050405020304" pitchFamily="18" charset="0"/>
              </a:rPr>
              <a:t>των </a:t>
            </a:r>
            <a:r>
              <a:rPr lang="el-GR" dirty="0">
                <a:latin typeface="Times New Roman" panose="02020603050405020304" pitchFamily="18" charset="0"/>
                <a:cs typeface="Times New Roman" panose="02020603050405020304" pitchFamily="18" charset="0"/>
              </a:rPr>
              <a:t>υλικών μέσων με σκοπό να διευκολυνθεί ή να πραγματοποιηθεί η ‘παρουσίαση στο κοινό</a:t>
            </a:r>
            <a:r>
              <a:rPr lang="el-GR" dirty="0" smtClean="0">
                <a:latin typeface="Times New Roman" panose="02020603050405020304" pitchFamily="18" charset="0"/>
                <a:cs typeface="Times New Roman" panose="02020603050405020304" pitchFamily="18" charset="0"/>
              </a:rPr>
              <a:t>’. Η </a:t>
            </a:r>
            <a:r>
              <a:rPr lang="el-GR" dirty="0">
                <a:latin typeface="Times New Roman" panose="02020603050405020304" pitchFamily="18" charset="0"/>
                <a:cs typeface="Times New Roman" panose="02020603050405020304" pitchFamily="18" charset="0"/>
              </a:rPr>
              <a:t>πώληση της συγκεκριμένης συσκευής ανάγνωσης πολυμέσων συνιστά ‘παρουσίαση στο κοινό’. </a:t>
            </a:r>
            <a:endParaRPr lang="en-GB" dirty="0">
              <a:latin typeface="Times New Roman" panose="02020603050405020304" pitchFamily="18" charset="0"/>
              <a:cs typeface="Times New Roman" panose="02020603050405020304" pitchFamily="18" charset="0"/>
            </a:endParaRPr>
          </a:p>
          <a:p>
            <a:pPr marL="0" indent="0" algn="just">
              <a:buNone/>
            </a:pPr>
            <a:endParaRPr lang="en-GB" dirty="0"/>
          </a:p>
        </p:txBody>
      </p:sp>
    </p:spTree>
    <p:extLst>
      <p:ext uri="{BB962C8B-B14F-4D97-AF65-F5344CB8AC3E}">
        <p14:creationId xmlns:p14="http://schemas.microsoft.com/office/powerpoint/2010/main" val="403301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20624"/>
            <a:ext cx="8229600" cy="528328"/>
          </a:xfrm>
        </p:spPr>
        <p:txBody>
          <a:bodyPr/>
          <a:lstStyle/>
          <a:p>
            <a:r>
              <a:rPr lang="en-GB" sz="2800" b="1" dirty="0" err="1" smtClean="0">
                <a:latin typeface="Times New Roman" panose="02020603050405020304" pitchFamily="18" charset="0"/>
                <a:cs typeface="Times New Roman" panose="02020603050405020304" pitchFamily="18" charset="0"/>
              </a:rPr>
              <a:t>Stichting</a:t>
            </a:r>
            <a:r>
              <a:rPr lang="en-GB" sz="2800" b="1" dirty="0" smtClean="0">
                <a:latin typeface="Times New Roman" panose="02020603050405020304" pitchFamily="18" charset="0"/>
                <a:cs typeface="Times New Roman" panose="02020603050405020304" pitchFamily="18" charset="0"/>
              </a:rPr>
              <a:t> </a:t>
            </a:r>
            <a:r>
              <a:rPr lang="en-GB" sz="2800" b="1" dirty="0" err="1">
                <a:latin typeface="Times New Roman" panose="02020603050405020304" pitchFamily="18" charset="0"/>
                <a:cs typeface="Times New Roman" panose="02020603050405020304" pitchFamily="18" charset="0"/>
              </a:rPr>
              <a:t>Brein</a:t>
            </a:r>
            <a:r>
              <a:rPr lang="en-GB" sz="2800" b="1" dirty="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II</a:t>
            </a:r>
            <a:r>
              <a:rPr lang="el-GR" sz="2800" b="1" dirty="0" smtClean="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C</a:t>
            </a:r>
            <a:r>
              <a:rPr lang="el-GR" sz="2800" b="1" dirty="0">
                <a:latin typeface="Times New Roman" panose="02020603050405020304" pitchFamily="18" charset="0"/>
                <a:cs typeface="Times New Roman" panose="02020603050405020304" pitchFamily="18" charset="0"/>
              </a:rPr>
              <a:t>-610/</a:t>
            </a:r>
            <a:r>
              <a:rPr lang="el-GR" sz="2800" b="1" dirty="0" smtClean="0">
                <a:latin typeface="Times New Roman" panose="02020603050405020304" pitchFamily="18" charset="0"/>
                <a:cs typeface="Times New Roman" panose="02020603050405020304" pitchFamily="18" charset="0"/>
              </a:rPr>
              <a:t>15)  </a:t>
            </a:r>
            <a:endParaRPr lang="en-GB" sz="2800" dirty="0"/>
          </a:p>
        </p:txBody>
      </p:sp>
      <p:sp>
        <p:nvSpPr>
          <p:cNvPr id="3" name="Θέση περιεχομένου 2"/>
          <p:cNvSpPr>
            <a:spLocks noGrp="1"/>
          </p:cNvSpPr>
          <p:nvPr>
            <p:ph idx="1"/>
          </p:nvPr>
        </p:nvSpPr>
        <p:spPr>
          <a:xfrm>
            <a:off x="457200" y="1197140"/>
            <a:ext cx="8229600" cy="5474720"/>
          </a:xfrm>
        </p:spPr>
        <p:txBody>
          <a:bodyPr>
            <a:normAutofit fontScale="92500" lnSpcReduction="10000"/>
          </a:bodyPr>
          <a:lstStyle/>
          <a:p>
            <a:pPr marL="0" indent="0" algn="just">
              <a:buNone/>
            </a:pPr>
            <a:r>
              <a:rPr lang="el-GR" dirty="0" smtClean="0">
                <a:latin typeface="Times New Roman" panose="02020603050405020304" pitchFamily="18" charset="0"/>
                <a:cs typeface="Times New Roman" panose="02020603050405020304" pitchFamily="18" charset="0"/>
              </a:rPr>
              <a:t>Η </a:t>
            </a:r>
            <a:r>
              <a:rPr lang="en-GB" b="1" dirty="0" err="1" smtClean="0">
                <a:latin typeface="Times New Roman" panose="02020603050405020304" pitchFamily="18" charset="0"/>
                <a:cs typeface="Times New Roman" panose="02020603050405020304" pitchFamily="18" charset="0"/>
              </a:rPr>
              <a:t>Stichting</a:t>
            </a:r>
            <a:r>
              <a:rPr lang="en-GB" b="1" dirty="0" smtClean="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Brein</a:t>
            </a:r>
            <a:r>
              <a:rPr lang="en-GB" b="1" dirty="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II</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αφορούσε την ιστοσελίδα </a:t>
            </a:r>
            <a:r>
              <a:rPr lang="en-US" dirty="0">
                <a:latin typeface="Times New Roman" panose="02020603050405020304" pitchFamily="18" charset="0"/>
                <a:cs typeface="Times New Roman" panose="02020603050405020304" pitchFamily="18" charset="0"/>
              </a:rPr>
              <a:t>Pirate Bay</a:t>
            </a:r>
            <a:r>
              <a:rPr lang="el-GR" dirty="0">
                <a:latin typeface="Times New Roman" panose="02020603050405020304" pitchFamily="18" charset="0"/>
                <a:cs typeface="Times New Roman" panose="02020603050405020304" pitchFamily="18" charset="0"/>
              </a:rPr>
              <a:t> και κατά πόσο υπάρχει παραβίαση τους δικαιώματος παρουσίασης στο κοινό από την παροχή στους χρήστες της δυνατότητας να χρησιμοποιούν την πλατφόρμα για να ανταλλάσσουν ανά τμήματα (</a:t>
            </a:r>
            <a:r>
              <a:rPr lang="en-US" dirty="0">
                <a:latin typeface="Times New Roman" panose="02020603050405020304" pitchFamily="18" charset="0"/>
                <a:cs typeface="Times New Roman" panose="02020603050405020304" pitchFamily="18" charset="0"/>
              </a:rPr>
              <a:t>torrents</a:t>
            </a:r>
            <a:r>
              <a:rPr lang="el-GR" dirty="0">
                <a:latin typeface="Times New Roman" panose="02020603050405020304" pitchFamily="18" charset="0"/>
                <a:cs typeface="Times New Roman" panose="02020603050405020304" pitchFamily="18" charset="0"/>
              </a:rPr>
              <a:t>) έργα αποθηκευμένα στους υπολογιστές </a:t>
            </a:r>
            <a:r>
              <a:rPr lang="el-GR" dirty="0" smtClean="0">
                <a:latin typeface="Times New Roman" panose="02020603050405020304" pitchFamily="18" charset="0"/>
                <a:cs typeface="Times New Roman" panose="02020603050405020304" pitchFamily="18" charset="0"/>
              </a:rPr>
              <a:t>τους.</a:t>
            </a:r>
          </a:p>
          <a:p>
            <a:pPr marL="0" indent="0" algn="just">
              <a:buNone/>
            </a:pPr>
            <a:endParaRPr lang="el-GR" dirty="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Το </a:t>
            </a:r>
            <a:r>
              <a:rPr lang="el-GR" dirty="0">
                <a:latin typeface="Times New Roman" panose="02020603050405020304" pitchFamily="18" charset="0"/>
                <a:cs typeface="Times New Roman" panose="02020603050405020304" pitchFamily="18" charset="0"/>
              </a:rPr>
              <a:t>ΔΕΕ έκρινε ότι μία τέτοια πλατφόρμα παραβιάζει το δικαίωμα πνευματικής </a:t>
            </a:r>
            <a:r>
              <a:rPr lang="el-GR" dirty="0" smtClean="0">
                <a:latin typeface="Times New Roman" panose="02020603050405020304" pitchFamily="18" charset="0"/>
                <a:cs typeface="Times New Roman" panose="02020603050405020304" pitchFamily="18" charset="0"/>
              </a:rPr>
              <a:t>ιδιοκτησίας </a:t>
            </a:r>
            <a:r>
              <a:rPr lang="el-GR" dirty="0">
                <a:latin typeface="Times New Roman" panose="02020603050405020304" pitchFamily="18" charset="0"/>
                <a:cs typeface="Times New Roman" panose="02020603050405020304" pitchFamily="18" charset="0"/>
              </a:rPr>
              <a:t>διότι οι διαχειριστές, οι οποίοι έθεσαν στη διάθεση του κοινού και διαχειρίζονται την επίμαχη διαδικτυακή πλατφόρμα ανταλλαγής αρχείων παρέχουν «</a:t>
            </a:r>
            <a:r>
              <a:rPr lang="el-GR" i="1" dirty="0">
                <a:latin typeface="Times New Roman" panose="02020603050405020304" pitchFamily="18" charset="0"/>
                <a:cs typeface="Times New Roman" panose="02020603050405020304" pitchFamily="18" charset="0"/>
              </a:rPr>
              <a:t>έχοντας πλήρη επίγνωση των συνεπειών της συμπεριφοράς τους, πρόσβαση σε προστατευόμενα έργα, με την ευρετηρίαση και την αρχειοθέτηση στην εν λόγω πλατφόρμα αρχείων </a:t>
            </a:r>
            <a:r>
              <a:rPr lang="en-US" i="1" dirty="0">
                <a:latin typeface="Times New Roman" panose="02020603050405020304" pitchFamily="18" charset="0"/>
                <a:cs typeface="Times New Roman" panose="02020603050405020304" pitchFamily="18" charset="0"/>
              </a:rPr>
              <a:t>torrent</a:t>
            </a:r>
            <a:r>
              <a:rPr lang="el-GR" i="1" dirty="0">
                <a:latin typeface="Times New Roman" panose="02020603050405020304" pitchFamily="18" charset="0"/>
                <a:cs typeface="Times New Roman" panose="02020603050405020304" pitchFamily="18" charset="0"/>
              </a:rPr>
              <a:t> μέσω των οποίων οι χρήστες μπορούν να εντοπίσουν τα έργα αυτά και να τα ανταλλάξουν μέσω δικτύου </a:t>
            </a:r>
            <a:r>
              <a:rPr lang="en-US" i="1" dirty="0">
                <a:latin typeface="Times New Roman" panose="02020603050405020304" pitchFamily="18" charset="0"/>
                <a:cs typeface="Times New Roman" panose="02020603050405020304" pitchFamily="18" charset="0"/>
              </a:rPr>
              <a:t>peer</a:t>
            </a:r>
            <a:r>
              <a:rPr lang="el-G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to</a:t>
            </a:r>
            <a:r>
              <a:rPr lang="el-GR"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peer</a:t>
            </a:r>
            <a:r>
              <a:rPr lang="el-GR" dirty="0">
                <a:latin typeface="Times New Roman" panose="02020603050405020304" pitchFamily="18" charset="0"/>
                <a:cs typeface="Times New Roman" panose="02020603050405020304" pitchFamily="18" charset="0"/>
              </a:rPr>
              <a:t>». Χωρίς την πλατφόρμα η ανταλλαγή των έργων αυτών από τους χρήστες δεν θα ήταν εφικτή ή -τουλάχιστον- θα ήταν δυσχερέστερη.  </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88659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37978"/>
            <a:ext cx="8229600" cy="788359"/>
          </a:xfrm>
        </p:spPr>
        <p:txBody>
          <a:bodyPr/>
          <a:lstStyle/>
          <a:p>
            <a:r>
              <a:rPr lang="el-GR" sz="3200" dirty="0" smtClean="0"/>
              <a:t>Συνέχεια...</a:t>
            </a:r>
            <a:endParaRPr lang="en-GB" sz="3200" dirty="0"/>
          </a:p>
        </p:txBody>
      </p:sp>
      <p:sp>
        <p:nvSpPr>
          <p:cNvPr id="3" name="Θέση περιεχομένου 2"/>
          <p:cNvSpPr>
            <a:spLocks noGrp="1"/>
          </p:cNvSpPr>
          <p:nvPr>
            <p:ph idx="1"/>
          </p:nvPr>
        </p:nvSpPr>
        <p:spPr>
          <a:xfrm>
            <a:off x="457200" y="1357730"/>
            <a:ext cx="8229600" cy="4978347"/>
          </a:xfrm>
        </p:spPr>
        <p:txBody>
          <a:bodyPr>
            <a:normAutofit/>
          </a:bodyPr>
          <a:lstStyle/>
          <a:p>
            <a:pPr marL="0" indent="0" algn="just">
              <a:buNone/>
            </a:pPr>
            <a:endParaRPr lang="el-GR" dirty="0" smtClean="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Έκρινε ακόμη ότι </a:t>
            </a: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ο ρόλος τους όσον αφορά τη διάθεση των έργων αυτών στο κοινό είναι καθοριστικός </a:t>
            </a:r>
            <a:r>
              <a:rPr lang="el-G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essential</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αυτό γιατί οι διαχειριστές δεν προβαίνουν μόνο σε ευρετηρίαση των αρχείων </a:t>
            </a:r>
            <a:r>
              <a:rPr lang="en-US" dirty="0">
                <a:latin typeface="Times New Roman" panose="02020603050405020304" pitchFamily="18" charset="0"/>
                <a:cs typeface="Times New Roman" panose="02020603050405020304" pitchFamily="18" charset="0"/>
              </a:rPr>
              <a:t>torrent</a:t>
            </a:r>
            <a:r>
              <a:rPr lang="el-GR" dirty="0">
                <a:latin typeface="Times New Roman" panose="02020603050405020304" pitchFamily="18" charset="0"/>
                <a:cs typeface="Times New Roman" panose="02020603050405020304" pitchFamily="18" charset="0"/>
              </a:rPr>
              <a:t> αλλά και κατατάσσουν τα έργα που τίθενται στη διάθεση του κοινού σε κατηγορίες ανάλογα με τη φύση, το είδος και τη </a:t>
            </a:r>
            <a:r>
              <a:rPr lang="el-GR" dirty="0" err="1">
                <a:latin typeface="Times New Roman" panose="02020603050405020304" pitchFamily="18" charset="0"/>
                <a:cs typeface="Times New Roman" panose="02020603050405020304" pitchFamily="18" charset="0"/>
              </a:rPr>
              <a:t>δημοφιλία</a:t>
            </a:r>
            <a:r>
              <a:rPr lang="el-GR" dirty="0">
                <a:latin typeface="Times New Roman" panose="02020603050405020304" pitchFamily="18" charset="0"/>
                <a:cs typeface="Times New Roman" panose="02020603050405020304" pitchFamily="18" charset="0"/>
              </a:rPr>
              <a:t> τους, ελέγχουν την ορθότητα της κατάταξης κάθε έργου σε κατηγορία και τέλος, οι εν λόγω διαχειριστές απαλείφουν τα εσφαλμένα ή απαρχαιωμένα αρχεία </a:t>
            </a:r>
            <a:r>
              <a:rPr lang="en-US" dirty="0">
                <a:latin typeface="Times New Roman" panose="02020603050405020304" pitchFamily="18" charset="0"/>
                <a:cs typeface="Times New Roman" panose="02020603050405020304" pitchFamily="18" charset="0"/>
              </a:rPr>
              <a:t>torrent</a:t>
            </a:r>
            <a:r>
              <a:rPr lang="el-GR" dirty="0">
                <a:latin typeface="Times New Roman" panose="02020603050405020304" pitchFamily="18" charset="0"/>
                <a:cs typeface="Times New Roman" panose="02020603050405020304" pitchFamily="18" charset="0"/>
              </a:rPr>
              <a:t> και ελέγχουν συστηματικά το περιεχόμενο </a:t>
            </a:r>
            <a:r>
              <a:rPr lang="el-GR" dirty="0" smtClean="0">
                <a:latin typeface="Times New Roman" panose="02020603050405020304" pitchFamily="18" charset="0"/>
                <a:cs typeface="Times New Roman" panose="02020603050405020304" pitchFamily="18" charset="0"/>
              </a:rPr>
              <a:t>κάποιων από αυτά.</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66887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84632"/>
            <a:ext cx="8229600" cy="658368"/>
          </a:xfrm>
        </p:spPr>
        <p:txBody>
          <a:bodyPr/>
          <a:lstStyle/>
          <a:p>
            <a:r>
              <a:rPr lang="el-GR" sz="2800" dirty="0" smtClean="0"/>
              <a:t>Συμπέρασμα</a:t>
            </a:r>
            <a:endParaRPr lang="en-GB" sz="2800" dirty="0"/>
          </a:p>
        </p:txBody>
      </p:sp>
      <p:sp>
        <p:nvSpPr>
          <p:cNvPr id="3" name="Θέση περιεχομένου 2"/>
          <p:cNvSpPr>
            <a:spLocks noGrp="1"/>
          </p:cNvSpPr>
          <p:nvPr>
            <p:ph idx="1"/>
          </p:nvPr>
        </p:nvSpPr>
        <p:spPr>
          <a:xfrm>
            <a:off x="457200" y="1371600"/>
            <a:ext cx="8229600" cy="5230368"/>
          </a:xfrm>
        </p:spPr>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Η τοποθέτηση </a:t>
            </a:r>
            <a:r>
              <a:rPr lang="el-GR" dirty="0" err="1">
                <a:latin typeface="Times New Roman" panose="02020603050405020304" pitchFamily="18" charset="0"/>
                <a:cs typeface="Times New Roman" panose="02020603050405020304" pitchFamily="18" charset="0"/>
              </a:rPr>
              <a:t>υπερσυνδέσμων</a:t>
            </a:r>
            <a:r>
              <a:rPr lang="el-GR" dirty="0">
                <a:latin typeface="Times New Roman" panose="02020603050405020304" pitchFamily="18" charset="0"/>
                <a:cs typeface="Times New Roman" panose="02020603050405020304" pitchFamily="18" charset="0"/>
              </a:rPr>
              <a:t> στο διαδίκτυο επιτρέπεται ανεξάρτητα από τη φύση του </a:t>
            </a:r>
            <a:r>
              <a:rPr lang="el-GR" dirty="0" err="1">
                <a:latin typeface="Times New Roman" panose="02020603050405020304" pitchFamily="18" charset="0"/>
                <a:cs typeface="Times New Roman" panose="02020603050405020304" pitchFamily="18" charset="0"/>
              </a:rPr>
              <a:t>υπερσυνδέσμου</a:t>
            </a:r>
            <a:r>
              <a:rPr lang="el-GR" dirty="0">
                <a:latin typeface="Times New Roman" panose="02020603050405020304" pitchFamily="18" charset="0"/>
                <a:cs typeface="Times New Roman" panose="02020603050405020304" pitchFamily="18" charset="0"/>
              </a:rPr>
              <a:t> στο βαθμό που τα έργα έχουν δημοσιευτεί στην αρχική σελίδα (σε αυτήν δηλ. που γίνεται η παραπομπή) με τη συναίνεση του δικαιούχου, είναι ελεύθερα </a:t>
            </a:r>
            <a:r>
              <a:rPr lang="el-GR" dirty="0" err="1">
                <a:latin typeface="Times New Roman" panose="02020603050405020304" pitchFamily="18" charset="0"/>
                <a:cs typeface="Times New Roman" panose="02020603050405020304" pitchFamily="18" charset="0"/>
              </a:rPr>
              <a:t>προσβάσιμα</a:t>
            </a:r>
            <a:r>
              <a:rPr lang="el-GR" dirty="0">
                <a:latin typeface="Times New Roman" panose="02020603050405020304" pitchFamily="18" charset="0"/>
                <a:cs typeface="Times New Roman" panose="02020603050405020304" pitchFamily="18" charset="0"/>
              </a:rPr>
              <a:t> στο κοινό και συνεχίζουν να υπάρχουν καθόσον καιρό υπάρχει και ο σύνδεσμος.</a:t>
            </a:r>
            <a:endParaRPr lang="en-GB" dirty="0">
              <a:latin typeface="Times New Roman" panose="02020603050405020304" pitchFamily="18" charset="0"/>
              <a:cs typeface="Times New Roman" panose="02020603050405020304" pitchFamily="18" charset="0"/>
            </a:endParaRPr>
          </a:p>
          <a:p>
            <a:pPr algn="just"/>
            <a:endParaRPr lang="en-GB"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Σε περίπτωση που δεν είναι σαφές εάν τα έργα στην αρχική ιστοσελίδα έχουν δημοσιευτεί με την άδεια των δικαιούχων τους αυτό τεκμαίρεται στην περίπτωση που ο σύνδεσμος παρέχεται για μη οικονομικό όφελος. Εάν παρέχεται για οικονομικό όφελος τεκμαίρεται ότι η δημοσίευσή τους δεν έχει γίνει νόμιμα. Σε περίπτωση που ο δικαιούχος ενημερώσει τον παρέχων τον σύνδεσμο ότι το περιεχόμενο έχει παρανόμως αναρτηθεί στη σχετική ιστοσελίδα υπάρχει υποχρέωση του χρήστη να αποσύρει τον σύνδεσμο.</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50273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912"/>
            <a:ext cx="8229600" cy="1819656"/>
          </a:xfrm>
        </p:spPr>
        <p:txBody>
          <a:bodyPr/>
          <a:lstStyle/>
          <a:p>
            <a:pPr>
              <a:lnSpc>
                <a:spcPct val="150000"/>
              </a:lnSpc>
            </a:pPr>
            <a:r>
              <a:rPr lang="el-GR" sz="2400" dirty="0" smtClean="0"/>
              <a:t>Ενδέχεται η χρήση υπερσυνδέσμων στο διαδίκτυο να συνιστά παραβίαση δικαιωμάτων πνευματικής ιδιοκτησίας; </a:t>
            </a:r>
            <a:endParaRPr lang="en-US" sz="2400" dirty="0"/>
          </a:p>
        </p:txBody>
      </p:sp>
      <p:sp>
        <p:nvSpPr>
          <p:cNvPr id="3" name="Content Placeholder 2"/>
          <p:cNvSpPr>
            <a:spLocks noGrp="1"/>
          </p:cNvSpPr>
          <p:nvPr>
            <p:ph idx="1"/>
          </p:nvPr>
        </p:nvSpPr>
        <p:spPr>
          <a:xfrm>
            <a:off x="457200" y="2861454"/>
            <a:ext cx="8229600" cy="3264709"/>
          </a:xfrm>
        </p:spPr>
        <p:txBody>
          <a:bodyPr>
            <a:normAutofit/>
          </a:bodyPr>
          <a:lstStyle/>
          <a:p>
            <a:endParaRPr lang="el-GR" sz="2800" dirty="0" smtClean="0">
              <a:latin typeface="Times New Roman"/>
              <a:cs typeface="Times New Roman"/>
            </a:endParaRPr>
          </a:p>
          <a:p>
            <a:r>
              <a:rPr lang="el-GR" sz="2800" dirty="0" smtClean="0">
                <a:latin typeface="Times New Roman"/>
                <a:cs typeface="Times New Roman"/>
              </a:rPr>
              <a:t>Ασαφές το </a:t>
            </a:r>
            <a:r>
              <a:rPr lang="el-GR" sz="2800" dirty="0" err="1" smtClean="0">
                <a:latin typeface="Times New Roman"/>
                <a:cs typeface="Times New Roman"/>
              </a:rPr>
              <a:t>ενωσιακό</a:t>
            </a:r>
            <a:r>
              <a:rPr lang="el-GR" sz="2800" dirty="0" smtClean="0">
                <a:latin typeface="Times New Roman"/>
                <a:cs typeface="Times New Roman"/>
              </a:rPr>
              <a:t> και εθνικό δίκαιο</a:t>
            </a:r>
          </a:p>
          <a:p>
            <a:r>
              <a:rPr lang="el-GR" sz="2800" dirty="0" smtClean="0">
                <a:latin typeface="Times New Roman"/>
                <a:cs typeface="Times New Roman"/>
              </a:rPr>
              <a:t>Αντιτιθέμενες αποφάσεις εθνικών δικαστηρίων</a:t>
            </a:r>
          </a:p>
          <a:p>
            <a:r>
              <a:rPr lang="el-GR" sz="2800" dirty="0" smtClean="0">
                <a:latin typeface="Times New Roman"/>
                <a:cs typeface="Times New Roman"/>
              </a:rPr>
              <a:t>Αντιφατική θεωρία</a:t>
            </a:r>
            <a:endParaRPr lang="en-US" sz="2800" dirty="0">
              <a:latin typeface="Times New Roman"/>
              <a:cs typeface="Times New Roman"/>
            </a:endParaRPr>
          </a:p>
        </p:txBody>
      </p:sp>
    </p:spTree>
    <p:extLst>
      <p:ext uri="{BB962C8B-B14F-4D97-AF65-F5344CB8AC3E}">
        <p14:creationId xmlns:p14="http://schemas.microsoft.com/office/powerpoint/2010/main" val="122775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974"/>
            <a:ext cx="8229600" cy="1089226"/>
          </a:xfrm>
        </p:spPr>
        <p:txBody>
          <a:bodyPr/>
          <a:lstStyle/>
          <a:p>
            <a:r>
              <a:rPr lang="el-GR" sz="3200" b="1" dirty="0" smtClean="0"/>
              <a:t>Μερικά βασικά ζητήματα...</a:t>
            </a:r>
            <a:endParaRPr lang="en-US" sz="3200" b="1" dirty="0"/>
          </a:p>
        </p:txBody>
      </p:sp>
      <p:sp>
        <p:nvSpPr>
          <p:cNvPr id="3" name="Content Placeholder 2"/>
          <p:cNvSpPr>
            <a:spLocks noGrp="1"/>
          </p:cNvSpPr>
          <p:nvPr>
            <p:ph idx="1"/>
          </p:nvPr>
        </p:nvSpPr>
        <p:spPr>
          <a:xfrm>
            <a:off x="457200" y="2452675"/>
            <a:ext cx="8229600" cy="3673488"/>
          </a:xfrm>
        </p:spPr>
        <p:txBody>
          <a:bodyPr/>
          <a:lstStyle/>
          <a:p>
            <a:r>
              <a:rPr lang="el-GR" dirty="0" smtClean="0">
                <a:latin typeface="Times New Roman"/>
                <a:cs typeface="Times New Roman"/>
              </a:rPr>
              <a:t>Το δικαίωμα ‘παρουσίασης στο κοινό’</a:t>
            </a:r>
          </a:p>
          <a:p>
            <a:r>
              <a:rPr lang="el-GR" dirty="0" smtClean="0">
                <a:latin typeface="Times New Roman"/>
                <a:cs typeface="Times New Roman"/>
              </a:rPr>
              <a:t>Η έννοια του </a:t>
            </a:r>
            <a:r>
              <a:rPr lang="en-US" dirty="0" smtClean="0">
                <a:latin typeface="Times New Roman"/>
                <a:cs typeface="Times New Roman"/>
              </a:rPr>
              <a:t>‘linking’</a:t>
            </a:r>
            <a:endParaRPr lang="en-US" dirty="0">
              <a:latin typeface="Times New Roman"/>
              <a:cs typeface="Times New Roman"/>
            </a:endParaRPr>
          </a:p>
        </p:txBody>
      </p:sp>
    </p:spTree>
    <p:extLst>
      <p:ext uri="{BB962C8B-B14F-4D97-AF65-F5344CB8AC3E}">
        <p14:creationId xmlns:p14="http://schemas.microsoft.com/office/powerpoint/2010/main" val="3525890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585216"/>
          </a:xfrm>
        </p:spPr>
        <p:txBody>
          <a:bodyPr/>
          <a:lstStyle/>
          <a:p>
            <a:r>
              <a:rPr lang="el-GR" sz="3200" b="1" dirty="0" smtClean="0"/>
              <a:t>‘Παρουσίαση στο κοινό’</a:t>
            </a:r>
            <a:endParaRPr lang="en-US" sz="3200" b="1" dirty="0"/>
          </a:p>
        </p:txBody>
      </p:sp>
      <p:sp>
        <p:nvSpPr>
          <p:cNvPr id="3" name="Content Placeholder 2"/>
          <p:cNvSpPr>
            <a:spLocks noGrp="1"/>
          </p:cNvSpPr>
          <p:nvPr>
            <p:ph idx="1"/>
          </p:nvPr>
        </p:nvSpPr>
        <p:spPr>
          <a:xfrm>
            <a:off x="457200" y="1490472"/>
            <a:ext cx="8229600" cy="5035395"/>
          </a:xfrm>
        </p:spPr>
        <p:txBody>
          <a:bodyPr>
            <a:normAutofit fontScale="92500" lnSpcReduction="10000"/>
          </a:bodyPr>
          <a:lstStyle/>
          <a:p>
            <a:pPr algn="just"/>
            <a:r>
              <a:rPr lang="el-GR" dirty="0" smtClean="0">
                <a:latin typeface="Times New Roman"/>
                <a:cs typeface="Times New Roman"/>
              </a:rPr>
              <a:t>Πρόκειται για ένα </a:t>
            </a:r>
            <a:r>
              <a:rPr lang="el-GR" dirty="0">
                <a:latin typeface="Times New Roman"/>
                <a:cs typeface="Times New Roman"/>
              </a:rPr>
              <a:t>δικαίωμα ‘ομπρέλα’, το οποίο </a:t>
            </a:r>
            <a:r>
              <a:rPr lang="el-GR" i="1" dirty="0">
                <a:latin typeface="Times New Roman"/>
                <a:cs typeface="Times New Roman"/>
              </a:rPr>
              <a:t>περιλαμβάνει κάθε άυλη μορφή μετάδοσης</a:t>
            </a:r>
            <a:r>
              <a:rPr lang="el-GR" dirty="0">
                <a:latin typeface="Times New Roman"/>
                <a:cs typeface="Times New Roman"/>
              </a:rPr>
              <a:t> ή τη μετάδοση ενός έργου στο κοινό με ενσύρματα ή ασύρματα μέσα και </a:t>
            </a:r>
            <a:r>
              <a:rPr lang="el-GR" i="1" dirty="0">
                <a:latin typeface="Times New Roman"/>
                <a:cs typeface="Times New Roman"/>
              </a:rPr>
              <a:t>αναφέρεται πάντοτε σε περιπτώσεις που το κοινό δεν παρίσταται στον τόπο όπου διενεργείται η </a:t>
            </a:r>
            <a:r>
              <a:rPr lang="el-GR" i="1" dirty="0" smtClean="0">
                <a:latin typeface="Times New Roman"/>
                <a:cs typeface="Times New Roman"/>
              </a:rPr>
              <a:t>μετάδοση</a:t>
            </a:r>
            <a:r>
              <a:rPr lang="el-GR" dirty="0" smtClean="0">
                <a:latin typeface="Times New Roman"/>
                <a:cs typeface="Times New Roman"/>
              </a:rPr>
              <a:t>. </a:t>
            </a:r>
            <a:r>
              <a:rPr lang="el-GR" dirty="0" smtClean="0">
                <a:latin typeface="Times New Roman" panose="02020603050405020304" pitchFamily="18" charset="0"/>
                <a:cs typeface="Times New Roman" panose="02020603050405020304" pitchFamily="18" charset="0"/>
              </a:rPr>
              <a:t>Σύμφωνα με πρόσφατη νομολογία αρκεί και </a:t>
            </a:r>
            <a:r>
              <a:rPr lang="el-GR" dirty="0">
                <a:latin typeface="Times New Roman" panose="02020603050405020304" pitchFamily="18" charset="0"/>
                <a:cs typeface="Times New Roman" panose="02020603050405020304" pitchFamily="18" charset="0"/>
              </a:rPr>
              <a:t>η </a:t>
            </a:r>
            <a:r>
              <a:rPr lang="el-GR" dirty="0" smtClean="0">
                <a:latin typeface="Times New Roman" panose="02020603050405020304" pitchFamily="18" charset="0"/>
                <a:cs typeface="Times New Roman" panose="02020603050405020304" pitchFamily="18" charset="0"/>
              </a:rPr>
              <a:t>παροχή δυνατότητας ώστε ένα έργο </a:t>
            </a:r>
            <a:r>
              <a:rPr lang="el-GR" dirty="0">
                <a:latin typeface="Times New Roman" panose="02020603050405020304" pitchFamily="18" charset="0"/>
                <a:cs typeface="Times New Roman" panose="02020603050405020304" pitchFamily="18" charset="0"/>
              </a:rPr>
              <a:t>να </a:t>
            </a:r>
            <a:r>
              <a:rPr lang="el-GR" dirty="0" smtClean="0">
                <a:latin typeface="Times New Roman" panose="02020603050405020304" pitchFamily="18" charset="0"/>
                <a:cs typeface="Times New Roman" panose="02020603050405020304" pitchFamily="18" charset="0"/>
              </a:rPr>
              <a:t>καταστεί </a:t>
            </a:r>
            <a:r>
              <a:rPr lang="el-GR" dirty="0">
                <a:latin typeface="Times New Roman" panose="02020603050405020304" pitchFamily="18" charset="0"/>
                <a:cs typeface="Times New Roman" panose="02020603050405020304" pitchFamily="18" charset="0"/>
              </a:rPr>
              <a:t>προσιτό στο </a:t>
            </a:r>
            <a:r>
              <a:rPr lang="el-GR" dirty="0" smtClean="0">
                <a:latin typeface="Times New Roman" panose="02020603050405020304" pitchFamily="18" charset="0"/>
                <a:cs typeface="Times New Roman" panose="02020603050405020304" pitchFamily="18" charset="0"/>
              </a:rPr>
              <a:t>κοινό.</a:t>
            </a:r>
          </a:p>
          <a:p>
            <a:pPr algn="just"/>
            <a:r>
              <a:rPr lang="el-GR" dirty="0">
                <a:latin typeface="Times New Roman" panose="02020603050405020304" pitchFamily="18" charset="0"/>
                <a:cs typeface="Times New Roman" panose="02020603050405020304" pitchFamily="18" charset="0"/>
              </a:rPr>
              <a:t>Μέρος του ‘δικαιώματος παρουσίασης στο κοινό’ </a:t>
            </a:r>
            <a:r>
              <a:rPr lang="el-GR" dirty="0">
                <a:latin typeface="Times New Roman"/>
                <a:cs typeface="Times New Roman"/>
              </a:rPr>
              <a:t>αποτελεί το δικαίωμα ‘διάθεσης στο κοινό’. Το δικαίωμα αυτό συνίσταται στο ότι τα έργα (ή άλλα αντικείμενα) γίνονται διαθέσιμα με τέτοιο τρόπο ώστε τα μέλη του κοινού να μπορούν να έχουν πρόσβαση σε αυτά από τόπο και σε χρόνο που επιλέγουν ατομικά, κατ’ αίτησή τους (γνωστό και ως </a:t>
            </a:r>
            <a:r>
              <a:rPr lang="en-US" i="1" dirty="0">
                <a:latin typeface="Times New Roman"/>
                <a:cs typeface="Times New Roman"/>
              </a:rPr>
              <a:t>on demand </a:t>
            </a:r>
            <a:r>
              <a:rPr lang="en-US" dirty="0" err="1">
                <a:latin typeface="Times New Roman"/>
                <a:cs typeface="Times New Roman"/>
              </a:rPr>
              <a:t>δικ</a:t>
            </a:r>
            <a:r>
              <a:rPr lang="en-US" dirty="0">
                <a:latin typeface="Times New Roman"/>
                <a:cs typeface="Times New Roman"/>
              </a:rPr>
              <a:t>α</a:t>
            </a:r>
            <a:r>
              <a:rPr lang="en-US" dirty="0" err="1">
                <a:latin typeface="Times New Roman"/>
                <a:cs typeface="Times New Roman"/>
              </a:rPr>
              <a:t>ίωμ</a:t>
            </a:r>
            <a:r>
              <a:rPr lang="en-US" dirty="0">
                <a:latin typeface="Times New Roman"/>
                <a:cs typeface="Times New Roman"/>
              </a:rPr>
              <a:t>α</a:t>
            </a:r>
            <a:r>
              <a:rPr lang="el-GR" dirty="0">
                <a:latin typeface="Times New Roman"/>
                <a:cs typeface="Times New Roman"/>
              </a:rPr>
              <a:t>). </a:t>
            </a:r>
          </a:p>
          <a:p>
            <a:pPr algn="just"/>
            <a:r>
              <a:rPr lang="el-GR" dirty="0" smtClean="0">
                <a:latin typeface="Times New Roman"/>
                <a:cs typeface="Times New Roman"/>
              </a:rPr>
              <a:t>Προκειμένου </a:t>
            </a:r>
            <a:r>
              <a:rPr lang="el-GR" dirty="0">
                <a:latin typeface="Times New Roman"/>
                <a:cs typeface="Times New Roman"/>
              </a:rPr>
              <a:t>το δικαίωμα αυτό να έχει εφαρμογή δεν αρκεί </a:t>
            </a:r>
            <a:r>
              <a:rPr lang="el-GR" dirty="0" smtClean="0">
                <a:latin typeface="Times New Roman"/>
                <a:cs typeface="Times New Roman"/>
              </a:rPr>
              <a:t>μια </a:t>
            </a:r>
            <a:r>
              <a:rPr lang="el-GR" dirty="0">
                <a:latin typeface="Times New Roman"/>
                <a:cs typeface="Times New Roman"/>
              </a:rPr>
              <a:t>πράξη </a:t>
            </a:r>
            <a:r>
              <a:rPr lang="el-GR" dirty="0" smtClean="0">
                <a:latin typeface="Times New Roman"/>
                <a:cs typeface="Times New Roman"/>
              </a:rPr>
              <a:t>παρουσίασης, </a:t>
            </a:r>
            <a:r>
              <a:rPr lang="el-GR" dirty="0">
                <a:latin typeface="Times New Roman"/>
                <a:cs typeface="Times New Roman"/>
              </a:rPr>
              <a:t>αλλά πρέπει η πράξη αυτή να απευθύνεται σε ένα ‘κοινό</a:t>
            </a:r>
            <a:r>
              <a:rPr lang="el-GR" dirty="0" smtClean="0">
                <a:latin typeface="Times New Roman"/>
                <a:cs typeface="Times New Roman"/>
              </a:rPr>
              <a:t>’.</a:t>
            </a:r>
            <a:endParaRPr lang="el-GR" dirty="0">
              <a:latin typeface="Times New Roman"/>
              <a:cs typeface="Times New Roman"/>
            </a:endParaRPr>
          </a:p>
        </p:txBody>
      </p:sp>
    </p:spTree>
    <p:extLst>
      <p:ext uri="{BB962C8B-B14F-4D97-AF65-F5344CB8AC3E}">
        <p14:creationId xmlns:p14="http://schemas.microsoft.com/office/powerpoint/2010/main" val="300049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18323"/>
          </a:xfrm>
        </p:spPr>
        <p:txBody>
          <a:bodyPr/>
          <a:lstStyle/>
          <a:p>
            <a:r>
              <a:rPr lang="el-GR" sz="3600" dirty="0" smtClean="0"/>
              <a:t>Το «κοινό»</a:t>
            </a:r>
            <a:endParaRPr lang="en-US" sz="3600" dirty="0"/>
          </a:p>
        </p:txBody>
      </p:sp>
      <p:sp>
        <p:nvSpPr>
          <p:cNvPr id="3" name="Content Placeholder 2"/>
          <p:cNvSpPr>
            <a:spLocks noGrp="1"/>
          </p:cNvSpPr>
          <p:nvPr>
            <p:ph idx="1"/>
          </p:nvPr>
        </p:nvSpPr>
        <p:spPr>
          <a:xfrm>
            <a:off x="457200" y="2102292"/>
            <a:ext cx="8229600" cy="4511169"/>
          </a:xfrm>
        </p:spPr>
        <p:txBody>
          <a:bodyPr>
            <a:normAutofit/>
          </a:bodyPr>
          <a:lstStyle/>
          <a:p>
            <a:pPr marL="0" indent="0" algn="just">
              <a:buNone/>
            </a:pPr>
            <a:r>
              <a:rPr lang="el-GR" sz="2800" dirty="0" smtClean="0">
                <a:latin typeface="Times New Roman"/>
                <a:cs typeface="Times New Roman"/>
              </a:rPr>
              <a:t>(</a:t>
            </a:r>
            <a:r>
              <a:rPr lang="el-GR" sz="2800" i="1" dirty="0" smtClean="0">
                <a:latin typeface="Times New Roman"/>
                <a:cs typeface="Times New Roman"/>
              </a:rPr>
              <a:t>Σε γενικές γραμμές:</a:t>
            </a:r>
            <a:r>
              <a:rPr lang="el-GR" sz="2800" dirty="0" smtClean="0">
                <a:latin typeface="Times New Roman"/>
                <a:cs typeface="Times New Roman"/>
              </a:rPr>
              <a:t>) Η</a:t>
            </a:r>
            <a:r>
              <a:rPr lang="en-US" sz="2800" dirty="0" smtClean="0">
                <a:latin typeface="Times New Roman"/>
                <a:cs typeface="Times New Roman"/>
              </a:rPr>
              <a:t> </a:t>
            </a:r>
            <a:r>
              <a:rPr lang="en-US" sz="2800" dirty="0" err="1">
                <a:latin typeface="Times New Roman"/>
                <a:cs typeface="Times New Roman"/>
              </a:rPr>
              <a:t>έννοι</a:t>
            </a:r>
            <a:r>
              <a:rPr lang="en-US" sz="2800" dirty="0">
                <a:latin typeface="Times New Roman"/>
                <a:cs typeface="Times New Roman"/>
              </a:rPr>
              <a:t>α </a:t>
            </a:r>
            <a:r>
              <a:rPr lang="en-US" sz="2800" dirty="0" err="1">
                <a:latin typeface="Times New Roman"/>
                <a:cs typeface="Times New Roman"/>
              </a:rPr>
              <a:t>το</a:t>
            </a:r>
            <a:r>
              <a:rPr lang="en-US" sz="2800" dirty="0">
                <a:latin typeface="Times New Roman"/>
                <a:cs typeface="Times New Roman"/>
              </a:rPr>
              <a:t> </a:t>
            </a:r>
            <a:r>
              <a:rPr lang="en-US" sz="2800" dirty="0" err="1">
                <a:latin typeface="Times New Roman"/>
                <a:cs typeface="Times New Roman"/>
              </a:rPr>
              <a:t>κοινού</a:t>
            </a:r>
            <a:r>
              <a:rPr lang="en-US" sz="2800" dirty="0">
                <a:latin typeface="Times New Roman"/>
                <a:cs typeface="Times New Roman"/>
              </a:rPr>
              <a:t> </a:t>
            </a:r>
            <a:r>
              <a:rPr lang="en-US" sz="2800" dirty="0" err="1">
                <a:latin typeface="Times New Roman"/>
                <a:cs typeface="Times New Roman"/>
              </a:rPr>
              <a:t>εξ</a:t>
            </a:r>
            <a:r>
              <a:rPr lang="en-US" sz="2800" dirty="0">
                <a:latin typeface="Times New Roman"/>
                <a:cs typeface="Times New Roman"/>
              </a:rPr>
              <a:t>α</a:t>
            </a:r>
            <a:r>
              <a:rPr lang="en-US" sz="2800" dirty="0" err="1">
                <a:latin typeface="Times New Roman"/>
                <a:cs typeface="Times New Roman"/>
              </a:rPr>
              <a:t>ιρεί</a:t>
            </a:r>
            <a:r>
              <a:rPr lang="en-US" sz="2800" dirty="0">
                <a:latin typeface="Times New Roman"/>
                <a:cs typeface="Times New Roman"/>
              </a:rPr>
              <a:t> </a:t>
            </a:r>
            <a:r>
              <a:rPr lang="en-US" sz="2800" dirty="0" err="1">
                <a:latin typeface="Times New Roman"/>
                <a:cs typeface="Times New Roman"/>
              </a:rPr>
              <a:t>μόνον</a:t>
            </a:r>
            <a:r>
              <a:rPr lang="en-US" sz="2800" dirty="0">
                <a:latin typeface="Times New Roman"/>
                <a:cs typeface="Times New Roman"/>
              </a:rPr>
              <a:t> </a:t>
            </a:r>
            <a:r>
              <a:rPr lang="en-US" sz="2800" dirty="0" err="1">
                <a:latin typeface="Times New Roman"/>
                <a:cs typeface="Times New Roman"/>
              </a:rPr>
              <a:t>τον</a:t>
            </a:r>
            <a:r>
              <a:rPr lang="en-US" sz="2800" dirty="0">
                <a:latin typeface="Times New Roman"/>
                <a:cs typeface="Times New Roman"/>
              </a:rPr>
              <a:t> </a:t>
            </a:r>
            <a:r>
              <a:rPr lang="en-US" sz="2800" dirty="0" err="1">
                <a:latin typeface="Times New Roman"/>
                <a:cs typeface="Times New Roman"/>
              </a:rPr>
              <a:t>στενό</a:t>
            </a:r>
            <a:r>
              <a:rPr lang="en-US" sz="2800" dirty="0">
                <a:latin typeface="Times New Roman"/>
                <a:cs typeface="Times New Roman"/>
              </a:rPr>
              <a:t> </a:t>
            </a:r>
            <a:r>
              <a:rPr lang="en-US" sz="2800" dirty="0" err="1">
                <a:latin typeface="Times New Roman"/>
                <a:cs typeface="Times New Roman"/>
              </a:rPr>
              <a:t>κύκλο</a:t>
            </a:r>
            <a:r>
              <a:rPr lang="en-US" sz="2800" dirty="0">
                <a:latin typeface="Times New Roman"/>
                <a:cs typeface="Times New Roman"/>
              </a:rPr>
              <a:t> </a:t>
            </a:r>
            <a:r>
              <a:rPr lang="en-US" sz="2800" dirty="0" err="1">
                <a:latin typeface="Times New Roman"/>
                <a:cs typeface="Times New Roman"/>
              </a:rPr>
              <a:t>της</a:t>
            </a:r>
            <a:r>
              <a:rPr lang="en-US" sz="2800" dirty="0">
                <a:latin typeface="Times New Roman"/>
                <a:cs typeface="Times New Roman"/>
              </a:rPr>
              <a:t> </a:t>
            </a:r>
            <a:r>
              <a:rPr lang="en-US" sz="2800" dirty="0" err="1">
                <a:latin typeface="Times New Roman"/>
                <a:cs typeface="Times New Roman"/>
              </a:rPr>
              <a:t>οικογένει</a:t>
            </a:r>
            <a:r>
              <a:rPr lang="en-US" sz="2800" dirty="0">
                <a:latin typeface="Times New Roman"/>
                <a:cs typeface="Times New Roman"/>
              </a:rPr>
              <a:t>α</a:t>
            </a:r>
            <a:r>
              <a:rPr lang="en-US" sz="2800" dirty="0" err="1">
                <a:latin typeface="Times New Roman"/>
                <a:cs typeface="Times New Roman"/>
              </a:rPr>
              <a:t>ς</a:t>
            </a:r>
            <a:r>
              <a:rPr lang="en-US" sz="2800" dirty="0">
                <a:latin typeface="Times New Roman"/>
                <a:cs typeface="Times New Roman"/>
              </a:rPr>
              <a:t> </a:t>
            </a:r>
            <a:r>
              <a:rPr lang="en-US" sz="2800" dirty="0" err="1">
                <a:latin typeface="Times New Roman"/>
                <a:cs typeface="Times New Roman"/>
              </a:rPr>
              <a:t>κ</a:t>
            </a:r>
            <a:r>
              <a:rPr lang="en-US" sz="2800" dirty="0">
                <a:latin typeface="Times New Roman"/>
                <a:cs typeface="Times New Roman"/>
              </a:rPr>
              <a:t>α</a:t>
            </a:r>
            <a:r>
              <a:rPr lang="en-US" sz="2800" dirty="0" err="1">
                <a:latin typeface="Times New Roman"/>
                <a:cs typeface="Times New Roman"/>
              </a:rPr>
              <a:t>ι</a:t>
            </a:r>
            <a:r>
              <a:rPr lang="en-US" sz="2800" dirty="0">
                <a:latin typeface="Times New Roman"/>
                <a:cs typeface="Times New Roman"/>
              </a:rPr>
              <a:t> </a:t>
            </a:r>
            <a:r>
              <a:rPr lang="en-US" sz="2800" dirty="0" err="1">
                <a:latin typeface="Times New Roman"/>
                <a:cs typeface="Times New Roman"/>
              </a:rPr>
              <a:t>των</a:t>
            </a:r>
            <a:r>
              <a:rPr lang="en-US" sz="2800" dirty="0">
                <a:latin typeface="Times New Roman"/>
                <a:cs typeface="Times New Roman"/>
              </a:rPr>
              <a:t> </a:t>
            </a:r>
            <a:r>
              <a:rPr lang="en-US" sz="2800" dirty="0" err="1">
                <a:latin typeface="Times New Roman"/>
                <a:cs typeface="Times New Roman"/>
              </a:rPr>
              <a:t>φίλων</a:t>
            </a:r>
            <a:r>
              <a:rPr lang="en-US" sz="2800" dirty="0">
                <a:latin typeface="Times New Roman"/>
                <a:cs typeface="Times New Roman"/>
              </a:rPr>
              <a:t> </a:t>
            </a:r>
            <a:r>
              <a:rPr lang="en-US" sz="2800" dirty="0" err="1">
                <a:latin typeface="Times New Roman"/>
                <a:cs typeface="Times New Roman"/>
              </a:rPr>
              <a:t>κ</a:t>
            </a:r>
            <a:r>
              <a:rPr lang="en-US" sz="2800" dirty="0">
                <a:latin typeface="Times New Roman"/>
                <a:cs typeface="Times New Roman"/>
              </a:rPr>
              <a:t>α</a:t>
            </a:r>
            <a:r>
              <a:rPr lang="en-US" sz="2800" dirty="0" err="1">
                <a:latin typeface="Times New Roman"/>
                <a:cs typeface="Times New Roman"/>
              </a:rPr>
              <a:t>θώς</a:t>
            </a:r>
            <a:r>
              <a:rPr lang="en-US" sz="2800" dirty="0">
                <a:latin typeface="Times New Roman"/>
                <a:cs typeface="Times New Roman"/>
              </a:rPr>
              <a:t> </a:t>
            </a:r>
            <a:r>
              <a:rPr lang="en-US" sz="2800" dirty="0" err="1">
                <a:latin typeface="Times New Roman"/>
                <a:cs typeface="Times New Roman"/>
              </a:rPr>
              <a:t>κ</a:t>
            </a:r>
            <a:r>
              <a:rPr lang="en-US" sz="2800" dirty="0">
                <a:latin typeface="Times New Roman"/>
                <a:cs typeface="Times New Roman"/>
              </a:rPr>
              <a:t>α</a:t>
            </a:r>
            <a:r>
              <a:rPr lang="en-US" sz="2800" dirty="0" err="1">
                <a:latin typeface="Times New Roman"/>
                <a:cs typeface="Times New Roman"/>
              </a:rPr>
              <a:t>ι</a:t>
            </a:r>
            <a:r>
              <a:rPr lang="en-US" sz="2800" dirty="0">
                <a:latin typeface="Times New Roman"/>
                <a:cs typeface="Times New Roman"/>
              </a:rPr>
              <a:t> </a:t>
            </a:r>
            <a:r>
              <a:rPr lang="en-US" sz="2800" dirty="0" err="1">
                <a:latin typeface="Times New Roman"/>
                <a:cs typeface="Times New Roman"/>
              </a:rPr>
              <a:t>το</a:t>
            </a:r>
            <a:r>
              <a:rPr lang="en-US" sz="2800" dirty="0">
                <a:latin typeface="Times New Roman"/>
                <a:cs typeface="Times New Roman"/>
              </a:rPr>
              <a:t> </a:t>
            </a:r>
            <a:r>
              <a:rPr lang="en-US" sz="2800" dirty="0" err="1">
                <a:latin typeface="Times New Roman"/>
                <a:cs typeface="Times New Roman"/>
              </a:rPr>
              <a:t>άμεσο</a:t>
            </a:r>
            <a:r>
              <a:rPr lang="en-US" sz="2800" dirty="0">
                <a:latin typeface="Times New Roman"/>
                <a:cs typeface="Times New Roman"/>
              </a:rPr>
              <a:t> </a:t>
            </a:r>
            <a:r>
              <a:rPr lang="en-US" sz="2800" dirty="0" err="1">
                <a:latin typeface="Times New Roman"/>
                <a:cs typeface="Times New Roman"/>
              </a:rPr>
              <a:t>κοινωνικό</a:t>
            </a:r>
            <a:r>
              <a:rPr lang="en-US" sz="2800" dirty="0">
                <a:latin typeface="Times New Roman"/>
                <a:cs typeface="Times New Roman"/>
              </a:rPr>
              <a:t> </a:t>
            </a:r>
            <a:r>
              <a:rPr lang="en-US" sz="2800" dirty="0" smtClean="0">
                <a:latin typeface="Times New Roman"/>
                <a:cs typeface="Times New Roman"/>
              </a:rPr>
              <a:t>π</a:t>
            </a:r>
            <a:r>
              <a:rPr lang="en-US" sz="2800" dirty="0" err="1" smtClean="0">
                <a:latin typeface="Times New Roman"/>
                <a:cs typeface="Times New Roman"/>
              </a:rPr>
              <a:t>ερι</a:t>
            </a:r>
            <a:r>
              <a:rPr lang="en-US" sz="2800" dirty="0" smtClean="0">
                <a:latin typeface="Times New Roman"/>
                <a:cs typeface="Times New Roman"/>
              </a:rPr>
              <a:t>β</a:t>
            </a:r>
            <a:r>
              <a:rPr lang="en-US" sz="2800" dirty="0" err="1" smtClean="0">
                <a:latin typeface="Times New Roman"/>
                <a:cs typeface="Times New Roman"/>
              </a:rPr>
              <a:t>άλλον</a:t>
            </a:r>
            <a:r>
              <a:rPr lang="el-GR" sz="2800" dirty="0" smtClean="0">
                <a:latin typeface="Times New Roman"/>
                <a:cs typeface="Times New Roman"/>
              </a:rPr>
              <a:t>. Επίσης </a:t>
            </a:r>
            <a:r>
              <a:rPr lang="en-US" sz="2800" dirty="0">
                <a:latin typeface="Times New Roman"/>
                <a:cs typeface="Times New Roman"/>
              </a:rPr>
              <a:t>α</a:t>
            </a:r>
            <a:r>
              <a:rPr lang="en-US" sz="2800" dirty="0" err="1">
                <a:latin typeface="Times New Roman"/>
                <a:cs typeface="Times New Roman"/>
              </a:rPr>
              <a:t>ν</a:t>
            </a:r>
            <a:r>
              <a:rPr lang="en-US" sz="2800" dirty="0">
                <a:latin typeface="Times New Roman"/>
                <a:cs typeface="Times New Roman"/>
              </a:rPr>
              <a:t>α</a:t>
            </a:r>
            <a:r>
              <a:rPr lang="en-US" sz="2800" dirty="0" err="1">
                <a:latin typeface="Times New Roman"/>
                <a:cs typeface="Times New Roman"/>
              </a:rPr>
              <a:t>φέρετ</a:t>
            </a:r>
            <a:r>
              <a:rPr lang="en-US" sz="2800" dirty="0">
                <a:latin typeface="Times New Roman"/>
                <a:cs typeface="Times New Roman"/>
              </a:rPr>
              <a:t>α</a:t>
            </a:r>
            <a:r>
              <a:rPr lang="en-US" sz="2800" dirty="0" err="1">
                <a:latin typeface="Times New Roman"/>
                <a:cs typeface="Times New Roman"/>
              </a:rPr>
              <a:t>ι</a:t>
            </a:r>
            <a:r>
              <a:rPr lang="en-US" sz="2800" dirty="0">
                <a:latin typeface="Times New Roman"/>
                <a:cs typeface="Times New Roman"/>
              </a:rPr>
              <a:t> </a:t>
            </a:r>
            <a:r>
              <a:rPr lang="en-US" sz="2800" dirty="0" err="1">
                <a:latin typeface="Times New Roman"/>
                <a:cs typeface="Times New Roman"/>
              </a:rPr>
              <a:t>σε</a:t>
            </a:r>
            <a:r>
              <a:rPr lang="en-US" sz="2800" dirty="0">
                <a:latin typeface="Times New Roman"/>
                <a:cs typeface="Times New Roman"/>
              </a:rPr>
              <a:t> </a:t>
            </a:r>
            <a:r>
              <a:rPr lang="en-US" sz="2800" dirty="0" err="1">
                <a:latin typeface="Times New Roman"/>
                <a:cs typeface="Times New Roman"/>
              </a:rPr>
              <a:t>έν</a:t>
            </a:r>
            <a:r>
              <a:rPr lang="en-US" sz="2800" dirty="0">
                <a:latin typeface="Times New Roman"/>
                <a:cs typeface="Times New Roman"/>
              </a:rPr>
              <a:t>α</a:t>
            </a:r>
            <a:r>
              <a:rPr lang="en-US" sz="2800" dirty="0" err="1">
                <a:latin typeface="Times New Roman"/>
                <a:cs typeface="Times New Roman"/>
              </a:rPr>
              <a:t>ν</a:t>
            </a:r>
            <a:r>
              <a:rPr lang="en-US" sz="2800" dirty="0">
                <a:latin typeface="Times New Roman"/>
                <a:cs typeface="Times New Roman"/>
              </a:rPr>
              <a:t> απ</a:t>
            </a:r>
            <a:r>
              <a:rPr lang="en-US" sz="2800" dirty="0" err="1">
                <a:latin typeface="Times New Roman"/>
                <a:cs typeface="Times New Roman"/>
              </a:rPr>
              <a:t>ροσδιόριστο</a:t>
            </a:r>
            <a:r>
              <a:rPr lang="en-US" sz="2800" dirty="0">
                <a:latin typeface="Times New Roman"/>
                <a:cs typeface="Times New Roman"/>
              </a:rPr>
              <a:t> α</a:t>
            </a:r>
            <a:r>
              <a:rPr lang="en-US" sz="2800" dirty="0" err="1">
                <a:latin typeface="Times New Roman"/>
                <a:cs typeface="Times New Roman"/>
              </a:rPr>
              <a:t>ριθμό</a:t>
            </a:r>
            <a:r>
              <a:rPr lang="en-US" sz="2800" dirty="0">
                <a:latin typeface="Times New Roman"/>
                <a:cs typeface="Times New Roman"/>
              </a:rPr>
              <a:t> </a:t>
            </a:r>
            <a:r>
              <a:rPr lang="en-US" sz="2800" dirty="0" err="1">
                <a:latin typeface="Times New Roman"/>
                <a:cs typeface="Times New Roman"/>
              </a:rPr>
              <a:t>δυνητικών</a:t>
            </a:r>
            <a:r>
              <a:rPr lang="en-US" sz="2800" dirty="0">
                <a:latin typeface="Times New Roman"/>
                <a:cs typeface="Times New Roman"/>
              </a:rPr>
              <a:t> </a:t>
            </a:r>
            <a:r>
              <a:rPr lang="en-US" sz="2800" dirty="0" smtClean="0">
                <a:latin typeface="Times New Roman"/>
                <a:cs typeface="Times New Roman"/>
              </a:rPr>
              <a:t>απ</a:t>
            </a:r>
            <a:r>
              <a:rPr lang="en-US" sz="2800" dirty="0" err="1" smtClean="0">
                <a:latin typeface="Times New Roman"/>
                <a:cs typeface="Times New Roman"/>
              </a:rPr>
              <a:t>οδεκτών</a:t>
            </a:r>
            <a:r>
              <a:rPr lang="el-GR" sz="2800" dirty="0">
                <a:latin typeface="Times New Roman"/>
                <a:cs typeface="Times New Roman"/>
              </a:rPr>
              <a:t> </a:t>
            </a:r>
            <a:r>
              <a:rPr lang="el-GR" sz="2800" dirty="0" smtClean="0">
                <a:latin typeface="Times New Roman"/>
                <a:cs typeface="Times New Roman"/>
              </a:rPr>
              <a:t>και</a:t>
            </a:r>
            <a:r>
              <a:rPr lang="en-US" sz="2800" dirty="0" smtClean="0">
                <a:latin typeface="Times New Roman"/>
                <a:cs typeface="Times New Roman"/>
              </a:rPr>
              <a:t> π</a:t>
            </a:r>
            <a:r>
              <a:rPr lang="en-US" sz="2800" dirty="0" err="1" smtClean="0">
                <a:latin typeface="Times New Roman"/>
                <a:cs typeface="Times New Roman"/>
              </a:rPr>
              <a:t>ροϋ</a:t>
            </a:r>
            <a:r>
              <a:rPr lang="en-US" sz="2800" dirty="0" smtClean="0">
                <a:latin typeface="Times New Roman"/>
                <a:cs typeface="Times New Roman"/>
              </a:rPr>
              <a:t>π</a:t>
            </a:r>
            <a:r>
              <a:rPr lang="en-US" sz="2800" dirty="0" err="1" smtClean="0">
                <a:latin typeface="Times New Roman"/>
                <a:cs typeface="Times New Roman"/>
              </a:rPr>
              <a:t>οθέτει</a:t>
            </a:r>
            <a:r>
              <a:rPr lang="en-US" sz="2800" dirty="0" smtClean="0">
                <a:latin typeface="Times New Roman"/>
                <a:cs typeface="Times New Roman"/>
              </a:rPr>
              <a:t> </a:t>
            </a:r>
            <a:r>
              <a:rPr lang="en-US" sz="2800" dirty="0" err="1">
                <a:latin typeface="Times New Roman"/>
                <a:cs typeface="Times New Roman"/>
              </a:rPr>
              <a:t>έν</a:t>
            </a:r>
            <a:r>
              <a:rPr lang="en-US" sz="2800" dirty="0">
                <a:latin typeface="Times New Roman"/>
                <a:cs typeface="Times New Roman"/>
              </a:rPr>
              <a:t>α</a:t>
            </a:r>
            <a:r>
              <a:rPr lang="en-US" sz="2800" dirty="0" err="1">
                <a:latin typeface="Times New Roman"/>
                <a:cs typeface="Times New Roman"/>
              </a:rPr>
              <a:t>ν</a:t>
            </a:r>
            <a:r>
              <a:rPr lang="en-US" sz="2800" dirty="0">
                <a:latin typeface="Times New Roman"/>
                <a:cs typeface="Times New Roman"/>
              </a:rPr>
              <a:t> α</a:t>
            </a:r>
            <a:r>
              <a:rPr lang="en-US" sz="2800" dirty="0" err="1">
                <a:latin typeface="Times New Roman"/>
                <a:cs typeface="Times New Roman"/>
              </a:rPr>
              <a:t>ρκετά</a:t>
            </a:r>
            <a:r>
              <a:rPr lang="en-US" sz="2800" dirty="0">
                <a:latin typeface="Times New Roman"/>
                <a:cs typeface="Times New Roman"/>
              </a:rPr>
              <a:t> </a:t>
            </a:r>
            <a:r>
              <a:rPr lang="en-US" sz="2800" dirty="0" err="1">
                <a:latin typeface="Times New Roman"/>
                <a:cs typeface="Times New Roman"/>
              </a:rPr>
              <a:t>μεγάλο</a:t>
            </a:r>
            <a:r>
              <a:rPr lang="en-US" sz="2800" dirty="0">
                <a:latin typeface="Times New Roman"/>
                <a:cs typeface="Times New Roman"/>
              </a:rPr>
              <a:t> α</a:t>
            </a:r>
            <a:r>
              <a:rPr lang="en-US" sz="2800" dirty="0" err="1">
                <a:latin typeface="Times New Roman"/>
                <a:cs typeface="Times New Roman"/>
              </a:rPr>
              <a:t>ριθμό</a:t>
            </a:r>
            <a:r>
              <a:rPr lang="en-US" sz="2800" dirty="0">
                <a:latin typeface="Times New Roman"/>
                <a:cs typeface="Times New Roman"/>
              </a:rPr>
              <a:t> </a:t>
            </a:r>
            <a:r>
              <a:rPr lang="en-US" sz="2800" dirty="0" smtClean="0">
                <a:latin typeface="Times New Roman"/>
                <a:cs typeface="Times New Roman"/>
              </a:rPr>
              <a:t>π</a:t>
            </a:r>
            <a:r>
              <a:rPr lang="en-US" sz="2800" dirty="0" err="1" smtClean="0">
                <a:latin typeface="Times New Roman"/>
                <a:cs typeface="Times New Roman"/>
              </a:rPr>
              <a:t>ροσώ</a:t>
            </a:r>
            <a:r>
              <a:rPr lang="en-US" sz="2800" dirty="0" smtClean="0">
                <a:latin typeface="Times New Roman"/>
                <a:cs typeface="Times New Roman"/>
              </a:rPr>
              <a:t>π</a:t>
            </a:r>
            <a:r>
              <a:rPr lang="en-US" sz="2800" dirty="0" err="1" smtClean="0">
                <a:latin typeface="Times New Roman"/>
                <a:cs typeface="Times New Roman"/>
              </a:rPr>
              <a:t>ων</a:t>
            </a:r>
            <a:r>
              <a:rPr lang="el-GR" sz="2800" dirty="0" smtClean="0">
                <a:latin typeface="Times New Roman"/>
                <a:cs typeface="Times New Roman"/>
              </a:rPr>
              <a:t>.  </a:t>
            </a:r>
            <a:endParaRPr lang="el-GR" sz="2800" dirty="0">
              <a:latin typeface="Times New Roman"/>
              <a:cs typeface="Times New Roman"/>
            </a:endParaRPr>
          </a:p>
        </p:txBody>
      </p:sp>
    </p:spTree>
    <p:extLst>
      <p:ext uri="{BB962C8B-B14F-4D97-AF65-F5344CB8AC3E}">
        <p14:creationId xmlns:p14="http://schemas.microsoft.com/office/powerpoint/2010/main" val="1251143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96112"/>
          </a:xfrm>
        </p:spPr>
        <p:txBody>
          <a:bodyPr/>
          <a:lstStyle/>
          <a:p>
            <a:r>
              <a:rPr lang="en-US" sz="3200" dirty="0" smtClean="0"/>
              <a:t>Linking</a:t>
            </a:r>
            <a:endParaRPr lang="en-US" sz="3200" dirty="0"/>
          </a:p>
        </p:txBody>
      </p:sp>
      <p:sp>
        <p:nvSpPr>
          <p:cNvPr id="3" name="Content Placeholder 2"/>
          <p:cNvSpPr>
            <a:spLocks noGrp="1"/>
          </p:cNvSpPr>
          <p:nvPr>
            <p:ph idx="1"/>
          </p:nvPr>
        </p:nvSpPr>
        <p:spPr>
          <a:xfrm>
            <a:off x="457200" y="1088136"/>
            <a:ext cx="8229600" cy="5510727"/>
          </a:xfrm>
        </p:spPr>
        <p:txBody>
          <a:bodyPr>
            <a:normAutofit fontScale="92500" lnSpcReduction="20000"/>
          </a:bodyPr>
          <a:lstStyle/>
          <a:p>
            <a:pPr algn="just"/>
            <a:r>
              <a:rPr lang="en-US" dirty="0" err="1">
                <a:latin typeface="Times New Roman"/>
                <a:cs typeface="Times New Roman"/>
              </a:rPr>
              <a:t>Η</a:t>
            </a:r>
            <a:r>
              <a:rPr lang="en-US" dirty="0">
                <a:latin typeface="Times New Roman"/>
                <a:cs typeface="Times New Roman"/>
              </a:rPr>
              <a:t> </a:t>
            </a:r>
            <a:r>
              <a:rPr lang="el-GR" i="1" dirty="0">
                <a:latin typeface="Times New Roman"/>
                <a:cs typeface="Times New Roman"/>
              </a:rPr>
              <a:t>‘Σύνδεση’ (‘</a:t>
            </a:r>
            <a:r>
              <a:rPr lang="en-US" i="1" dirty="0">
                <a:latin typeface="Times New Roman"/>
                <a:cs typeface="Times New Roman"/>
              </a:rPr>
              <a:t>Linking</a:t>
            </a:r>
            <a:r>
              <a:rPr lang="el-GR" i="1" dirty="0">
                <a:latin typeface="Times New Roman"/>
                <a:cs typeface="Times New Roman"/>
              </a:rPr>
              <a:t>’)</a:t>
            </a:r>
            <a:r>
              <a:rPr lang="el-GR" dirty="0">
                <a:latin typeface="Times New Roman"/>
                <a:cs typeface="Times New Roman"/>
              </a:rPr>
              <a:t> είναι ένας γενικός όρος, ο οποίος αναφέρεται στις τεχνολογίες που χρησιμοποιούνται στο διαδίκτυο προκειμένου να διευκολύνουν την πρόσβαση του κοινού στα περιεχόμενα ιστοσελίδων τρίτων ή να διευκολύνουν την αναπαραγωγή από το κοινό ή την παρουσίαση/διανομή στο κοινό περιεχομένου στο οποίο </a:t>
            </a:r>
            <a:r>
              <a:rPr lang="el-GR" dirty="0" smtClean="0">
                <a:latin typeface="Times New Roman"/>
                <a:cs typeface="Times New Roman"/>
              </a:rPr>
              <a:t>αυτός </a:t>
            </a:r>
            <a:r>
              <a:rPr lang="el-GR" dirty="0">
                <a:latin typeface="Times New Roman"/>
                <a:cs typeface="Times New Roman"/>
              </a:rPr>
              <a:t>που παρέχει τη σύνδεση δεν έχει ιδιοκτησιακά δικαιώματα.</a:t>
            </a:r>
          </a:p>
          <a:p>
            <a:pPr marL="0" indent="0" algn="just">
              <a:buNone/>
            </a:pPr>
            <a:endParaRPr lang="el-GR" dirty="0">
              <a:latin typeface="Times New Roman"/>
              <a:cs typeface="Times New Roman"/>
            </a:endParaRPr>
          </a:p>
          <a:p>
            <a:pPr algn="just"/>
            <a:r>
              <a:rPr lang="el-GR" dirty="0">
                <a:latin typeface="Times New Roman"/>
                <a:cs typeface="Times New Roman"/>
              </a:rPr>
              <a:t>Αναλόγως με τη φύση του συνδέσμου, υπάρχουν σύνδεσμοι που καλούνται ‘</a:t>
            </a:r>
            <a:r>
              <a:rPr lang="en-US" dirty="0">
                <a:latin typeface="Times New Roman"/>
                <a:cs typeface="Times New Roman"/>
              </a:rPr>
              <a:t>deep links</a:t>
            </a:r>
            <a:r>
              <a:rPr lang="el-GR" dirty="0">
                <a:latin typeface="Times New Roman"/>
                <a:cs typeface="Times New Roman"/>
              </a:rPr>
              <a:t>’, ‘</a:t>
            </a:r>
            <a:r>
              <a:rPr lang="en-US" dirty="0">
                <a:latin typeface="Times New Roman"/>
                <a:cs typeface="Times New Roman"/>
              </a:rPr>
              <a:t>inline links</a:t>
            </a:r>
            <a:r>
              <a:rPr lang="el-GR" dirty="0">
                <a:latin typeface="Times New Roman"/>
                <a:cs typeface="Times New Roman"/>
              </a:rPr>
              <a:t>’ ή ‘</a:t>
            </a:r>
            <a:r>
              <a:rPr lang="en-US" dirty="0">
                <a:latin typeface="Times New Roman"/>
                <a:cs typeface="Times New Roman"/>
              </a:rPr>
              <a:t>framing</a:t>
            </a:r>
            <a:r>
              <a:rPr lang="el-GR" dirty="0">
                <a:latin typeface="Times New Roman"/>
                <a:cs typeface="Times New Roman"/>
              </a:rPr>
              <a:t>’. Σε αυτές τις περιπτώσεις ο καθοριστικός παράγοντας είναι ότι η ‘σύνδεση’ από τον τρίτο δεν γίνεται στην αρχική σελίδα του ιστοτόπου αλλά σε εσωτερικές σελίδες αυτού προσπερνώντας τη λεγόμενη </a:t>
            </a:r>
            <a:r>
              <a:rPr lang="en-US" dirty="0">
                <a:latin typeface="Times New Roman"/>
                <a:cs typeface="Times New Roman"/>
              </a:rPr>
              <a:t>homepage</a:t>
            </a:r>
            <a:r>
              <a:rPr lang="el-GR" dirty="0">
                <a:latin typeface="Times New Roman"/>
                <a:cs typeface="Times New Roman"/>
              </a:rPr>
              <a:t>. Μία τέτοια σύνδεση δημιουργεί στον χρήστη την εντύπωση ότι το έργο που εμφανίζεται αποτελεί τμήμα της ιστοσελίδας αυτού που παρέχει το </a:t>
            </a:r>
            <a:r>
              <a:rPr lang="en-US" dirty="0">
                <a:latin typeface="Times New Roman"/>
                <a:cs typeface="Times New Roman"/>
              </a:rPr>
              <a:t>link</a:t>
            </a:r>
            <a:r>
              <a:rPr lang="el-GR" dirty="0">
                <a:latin typeface="Times New Roman"/>
                <a:cs typeface="Times New Roman"/>
              </a:rPr>
              <a:t>. Με αυτόν τον τρόπο κανείς προσπερνά τις διαφημίσεις της ιστοσελίδας στην οποία συνδέεται και προβάλει το περιεχόμενο του τρίτου με τις δικές </a:t>
            </a:r>
            <a:r>
              <a:rPr lang="el-GR" dirty="0" smtClean="0">
                <a:latin typeface="Times New Roman"/>
                <a:cs typeface="Times New Roman"/>
              </a:rPr>
              <a:t>του (για παράδειγμα) </a:t>
            </a:r>
            <a:r>
              <a:rPr lang="el-GR" dirty="0">
                <a:latin typeface="Times New Roman"/>
                <a:cs typeface="Times New Roman"/>
              </a:rPr>
              <a:t>διαφημίσεις.</a:t>
            </a:r>
          </a:p>
          <a:p>
            <a:endParaRPr lang="en-US" dirty="0"/>
          </a:p>
        </p:txBody>
      </p:sp>
    </p:spTree>
    <p:extLst>
      <p:ext uri="{BB962C8B-B14F-4D97-AF65-F5344CB8AC3E}">
        <p14:creationId xmlns:p14="http://schemas.microsoft.com/office/powerpoint/2010/main" val="274400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2330"/>
          </a:xfrm>
        </p:spPr>
        <p:txBody>
          <a:bodyPr/>
          <a:lstStyle/>
          <a:p>
            <a:r>
              <a:rPr lang="en-US" sz="3200" b="1" i="1" dirty="0" err="1">
                <a:effectLst/>
              </a:rPr>
              <a:t>Svensson</a:t>
            </a:r>
            <a:r>
              <a:rPr lang="en-US" sz="3200" b="1" i="1" dirty="0">
                <a:effectLst/>
              </a:rPr>
              <a:t> </a:t>
            </a:r>
            <a:r>
              <a:rPr lang="el-GR" sz="3200" b="1" dirty="0">
                <a:effectLst/>
              </a:rPr>
              <a:t>(</a:t>
            </a:r>
            <a:r>
              <a:rPr lang="en-US" sz="3200" b="1" dirty="0">
                <a:effectLst/>
              </a:rPr>
              <a:t>C</a:t>
            </a:r>
            <a:r>
              <a:rPr lang="el-GR" sz="3200" b="1" dirty="0">
                <a:effectLst/>
              </a:rPr>
              <a:t>-466/12</a:t>
            </a:r>
            <a:r>
              <a:rPr lang="el-GR" sz="3200" b="1" dirty="0" smtClean="0">
                <a:effectLst/>
              </a:rPr>
              <a:t>)</a:t>
            </a:r>
            <a:endParaRPr lang="en-US" sz="3200" dirty="0"/>
          </a:p>
        </p:txBody>
      </p:sp>
      <p:sp>
        <p:nvSpPr>
          <p:cNvPr id="3" name="Content Placeholder 2"/>
          <p:cNvSpPr>
            <a:spLocks noGrp="1"/>
          </p:cNvSpPr>
          <p:nvPr>
            <p:ph idx="1"/>
          </p:nvPr>
        </p:nvSpPr>
        <p:spPr>
          <a:xfrm>
            <a:off x="457200" y="1956300"/>
            <a:ext cx="8229600" cy="4169863"/>
          </a:xfrm>
        </p:spPr>
        <p:txBody>
          <a:bodyPr>
            <a:normAutofit/>
          </a:bodyPr>
          <a:lstStyle/>
          <a:p>
            <a:pPr marL="0" indent="0" algn="just">
              <a:buNone/>
            </a:pPr>
            <a:r>
              <a:rPr lang="el-GR" dirty="0" smtClean="0">
                <a:latin typeface="Times New Roman" panose="02020603050405020304" pitchFamily="18" charset="0"/>
                <a:cs typeface="Times New Roman" panose="02020603050405020304" pitchFamily="18" charset="0"/>
              </a:rPr>
              <a:t>Η σουηδική </a:t>
            </a:r>
            <a:r>
              <a:rPr lang="el-GR" dirty="0">
                <a:latin typeface="Times New Roman" panose="02020603050405020304" pitchFamily="18" charset="0"/>
                <a:cs typeface="Times New Roman" panose="02020603050405020304" pitchFamily="18" charset="0"/>
              </a:rPr>
              <a:t>εταιρεία (</a:t>
            </a:r>
            <a:r>
              <a:rPr lang="en-US" dirty="0">
                <a:latin typeface="Times New Roman" panose="02020603050405020304" pitchFamily="18" charset="0"/>
                <a:cs typeface="Times New Roman" panose="02020603050405020304" pitchFamily="18" charset="0"/>
              </a:rPr>
              <a:t>Retriever </a:t>
            </a:r>
            <a:r>
              <a:rPr lang="en-US" dirty="0" err="1">
                <a:latin typeface="Times New Roman" panose="02020603050405020304" pitchFamily="18" charset="0"/>
                <a:cs typeface="Times New Roman" panose="02020603050405020304" pitchFamily="18" charset="0"/>
              </a:rPr>
              <a:t>Sverige</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διαχειρίζεται έναν </a:t>
            </a:r>
            <a:r>
              <a:rPr lang="el-GR" dirty="0" err="1">
                <a:latin typeface="Times New Roman" panose="02020603050405020304" pitchFamily="18" charset="0"/>
                <a:cs typeface="Times New Roman" panose="02020603050405020304" pitchFamily="18" charset="0"/>
              </a:rPr>
              <a:t>ιστότοπο</a:t>
            </a:r>
            <a:r>
              <a:rPr lang="el-GR" dirty="0">
                <a:latin typeface="Times New Roman" panose="02020603050405020304" pitchFamily="18" charset="0"/>
                <a:cs typeface="Times New Roman" panose="02020603050405020304" pitchFamily="18" charset="0"/>
              </a:rPr>
              <a:t>, ο οποίος παρέχει στους πελάτες του </a:t>
            </a:r>
            <a:r>
              <a:rPr lang="el-GR" dirty="0" err="1">
                <a:latin typeface="Times New Roman" panose="02020603050405020304" pitchFamily="18" charset="0"/>
                <a:cs typeface="Times New Roman" panose="02020603050405020304" pitchFamily="18" charset="0"/>
              </a:rPr>
              <a:t>υπερσυνδέσμους</a:t>
            </a:r>
            <a:r>
              <a:rPr lang="el-GR" dirty="0">
                <a:latin typeface="Times New Roman" panose="02020603050405020304" pitchFamily="18" charset="0"/>
                <a:cs typeface="Times New Roman" panose="02020603050405020304" pitchFamily="18" charset="0"/>
              </a:rPr>
              <a:t> που οδηγούν σε άρθρα </a:t>
            </a:r>
            <a:r>
              <a:rPr lang="el-GR" dirty="0" smtClean="0">
                <a:latin typeface="Times New Roman" panose="02020603050405020304" pitchFamily="18" charset="0"/>
                <a:cs typeface="Times New Roman" panose="02020603050405020304" pitchFamily="18" charset="0"/>
              </a:rPr>
              <a:t>δημοσιογράφων που </a:t>
            </a:r>
            <a:r>
              <a:rPr lang="el-GR" dirty="0">
                <a:latin typeface="Times New Roman" panose="02020603050405020304" pitchFamily="18" charset="0"/>
                <a:cs typeface="Times New Roman" panose="02020603050405020304" pitchFamily="18" charset="0"/>
              </a:rPr>
              <a:t>είναι δημοσιευμένα σε άλλους </a:t>
            </a:r>
            <a:r>
              <a:rPr lang="el-GR" dirty="0" err="1">
                <a:latin typeface="Times New Roman" panose="02020603050405020304" pitchFamily="18" charset="0"/>
                <a:cs typeface="Times New Roman" panose="02020603050405020304" pitchFamily="18" charset="0"/>
              </a:rPr>
              <a:t>ιστοτόπους</a:t>
            </a:r>
            <a:r>
              <a:rPr lang="el-GR" dirty="0">
                <a:latin typeface="Times New Roman" panose="02020603050405020304" pitchFamily="18" charset="0"/>
                <a:cs typeface="Times New Roman" panose="02020603050405020304" pitchFamily="18" charset="0"/>
              </a:rPr>
              <a:t>,  συμπεριλαμβανομένου και αυτού της </a:t>
            </a:r>
            <a:r>
              <a:rPr lang="el-GR" dirty="0" smtClean="0">
                <a:latin typeface="Times New Roman" panose="02020603050405020304" pitchFamily="18" charset="0"/>
                <a:cs typeface="Times New Roman" panose="02020603050405020304" pitchFamily="18" charset="0"/>
              </a:rPr>
              <a:t>σουηδικής εφημερίδας </a:t>
            </a:r>
            <a:r>
              <a:rPr lang="en-US" dirty="0" smtClean="0">
                <a:latin typeface="Times New Roman" panose="02020603050405020304" pitchFamily="18" charset="0"/>
                <a:cs typeface="Times New Roman" panose="02020603050405020304" pitchFamily="18" charset="0"/>
              </a:rPr>
              <a:t>G</a:t>
            </a:r>
            <a:r>
              <a:rPr lang="el-GR" dirty="0">
                <a:latin typeface="Times New Roman" panose="02020603050405020304" pitchFamily="18" charset="0"/>
                <a:cs typeface="Times New Roman" panose="02020603050405020304" pitchFamily="18" charset="0"/>
              </a:rPr>
              <a:t>ö</a:t>
            </a:r>
            <a:r>
              <a:rPr lang="en-US" dirty="0" err="1">
                <a:latin typeface="Times New Roman" panose="02020603050405020304" pitchFamily="18" charset="0"/>
                <a:cs typeface="Times New Roman" panose="02020603050405020304" pitchFamily="18" charset="0"/>
              </a:rPr>
              <a:t>teborgs</a:t>
            </a:r>
            <a:r>
              <a:rPr lang="el-GR"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Posten</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Για </a:t>
            </a:r>
            <a:r>
              <a:rPr lang="el-GR" dirty="0">
                <a:latin typeface="Times New Roman" panose="02020603050405020304" pitchFamily="18" charset="0"/>
                <a:cs typeface="Times New Roman" panose="02020603050405020304" pitchFamily="18" charset="0"/>
              </a:rPr>
              <a:t>την ενέργειά της αυτή η εταιρεία που παρείχε τους </a:t>
            </a:r>
            <a:r>
              <a:rPr lang="el-GR" dirty="0" err="1">
                <a:latin typeface="Times New Roman" panose="02020603050405020304" pitchFamily="18" charset="0"/>
                <a:cs typeface="Times New Roman" panose="02020603050405020304" pitchFamily="18" charset="0"/>
              </a:rPr>
              <a:t>υπερσυνδέσμους</a:t>
            </a:r>
            <a:r>
              <a:rPr lang="el-GR" dirty="0">
                <a:latin typeface="Times New Roman" panose="02020603050405020304" pitchFamily="18" charset="0"/>
                <a:cs typeface="Times New Roman" panose="02020603050405020304" pitchFamily="18" charset="0"/>
              </a:rPr>
              <a:t> δεν είχε ζητήσει την άδεια της εφημερίδας.  </a:t>
            </a:r>
            <a:endParaRPr lang="en-GB"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1442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804672"/>
          </a:xfrm>
        </p:spPr>
        <p:txBody>
          <a:bodyPr/>
          <a:lstStyle/>
          <a:p>
            <a:endParaRPr lang="en-GB" dirty="0"/>
          </a:p>
        </p:txBody>
      </p:sp>
      <p:sp>
        <p:nvSpPr>
          <p:cNvPr id="3" name="Θέση περιεχομένου 2"/>
          <p:cNvSpPr>
            <a:spLocks noGrp="1"/>
          </p:cNvSpPr>
          <p:nvPr>
            <p:ph idx="1"/>
          </p:nvPr>
        </p:nvSpPr>
        <p:spPr>
          <a:xfrm>
            <a:off x="457200" y="310896"/>
            <a:ext cx="8229600" cy="6382512"/>
          </a:xfrm>
        </p:spPr>
        <p:txBody>
          <a:bodyPr>
            <a:noAutofit/>
          </a:bodyPr>
          <a:lstStyle/>
          <a:p>
            <a:pPr algn="just"/>
            <a:r>
              <a:rPr lang="el-GR" sz="1900" dirty="0" smtClean="0">
                <a:latin typeface="Times New Roman" panose="02020603050405020304" pitchFamily="18" charset="0"/>
                <a:cs typeface="Times New Roman" panose="02020603050405020304" pitchFamily="18" charset="0"/>
              </a:rPr>
              <a:t>Ένας </a:t>
            </a:r>
            <a:r>
              <a:rPr lang="el-GR" sz="1900" dirty="0" err="1" smtClean="0">
                <a:latin typeface="Times New Roman" panose="02020603050405020304" pitchFamily="18" charset="0"/>
                <a:cs typeface="Times New Roman" panose="02020603050405020304" pitchFamily="18" charset="0"/>
              </a:rPr>
              <a:t>υπερσύνδεσμος</a:t>
            </a:r>
            <a:r>
              <a:rPr lang="el-GR" sz="1900" dirty="0" smtClean="0">
                <a:latin typeface="Times New Roman" panose="02020603050405020304" pitchFamily="18" charset="0"/>
                <a:cs typeface="Times New Roman" panose="02020603050405020304" pitchFamily="18" charset="0"/>
              </a:rPr>
              <a:t> καθιστά ένα έργο </a:t>
            </a:r>
            <a:r>
              <a:rPr lang="el-GR" sz="1900" dirty="0">
                <a:latin typeface="Times New Roman" panose="02020603050405020304" pitchFamily="18" charset="0"/>
                <a:cs typeface="Times New Roman" panose="02020603050405020304" pitchFamily="18" charset="0"/>
              </a:rPr>
              <a:t>προσιτό στο κοινό κατά τέτοιο τρόπο ώστε τα πρόσωπα που απαρτίζουν το κοινό να μπορούν να έχουν πρόσβαση σε αυτό, ανεξάρτητα από το αν θα το κάνουν ή </a:t>
            </a:r>
            <a:r>
              <a:rPr lang="el-GR" sz="1900" dirty="0" smtClean="0">
                <a:latin typeface="Times New Roman" panose="02020603050405020304" pitchFamily="18" charset="0"/>
                <a:cs typeface="Times New Roman" panose="02020603050405020304" pitchFamily="18" charset="0"/>
              </a:rPr>
              <a:t>όχι: συνεπώς υπάρχει ‘παρουσίαση’. </a:t>
            </a:r>
          </a:p>
          <a:p>
            <a:pPr algn="just"/>
            <a:r>
              <a:rPr lang="el-GR" sz="1900" dirty="0" smtClean="0">
                <a:latin typeface="Times New Roman" panose="02020603050405020304" pitchFamily="18" charset="0"/>
                <a:cs typeface="Times New Roman" panose="02020603050405020304" pitchFamily="18" charset="0"/>
              </a:rPr>
              <a:t>Αν και </a:t>
            </a:r>
            <a:r>
              <a:rPr lang="el-GR" sz="1900" dirty="0">
                <a:latin typeface="Times New Roman" panose="02020603050405020304" pitchFamily="18" charset="0"/>
                <a:cs typeface="Times New Roman" panose="02020603050405020304" pitchFamily="18" charset="0"/>
              </a:rPr>
              <a:t>υπάρχει ‘παρουσίαση’ η ‘παρουσίαση’ αυτή δεν γίνεται στο ‘κοινό’. Για να λάβει χώρα ‘παρουσίαση στη κοινό’ απαραίτητη προϋπόθεση είναι η ύπαρξη ενός ΄νέου κοινού’. Δηλαδή ενός κοινού που δεν είχε ληφθεί υπόψη από τους κατόχους δικαιωμάτων των δημιουργών, όταν αυτοί έδωσαν τη συγκατάθεσή τους  για την αρχική παρουσίαση των έργων τους στο </a:t>
            </a:r>
            <a:r>
              <a:rPr lang="el-GR" sz="1900" dirty="0" smtClean="0">
                <a:latin typeface="Times New Roman" panose="02020603050405020304" pitchFamily="18" charset="0"/>
                <a:cs typeface="Times New Roman" panose="02020603050405020304" pitchFamily="18" charset="0"/>
              </a:rPr>
              <a:t>κοινό.</a:t>
            </a:r>
            <a:endParaRPr lang="en-GB"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cs typeface="Times New Roman" panose="02020603050405020304" pitchFamily="18" charset="0"/>
              </a:rPr>
              <a:t>Το κοινό στο οποίο στόχευε η αρχική παρουσίαση ήταν το σύνολο των δυνητικών επισκεπτών του </a:t>
            </a:r>
            <a:r>
              <a:rPr lang="el-GR" sz="1900" dirty="0" err="1">
                <a:latin typeface="Times New Roman" panose="02020603050405020304" pitchFamily="18" charset="0"/>
                <a:cs typeface="Times New Roman" panose="02020603050405020304" pitchFamily="18" charset="0"/>
              </a:rPr>
              <a:t>ιστότοπου</a:t>
            </a:r>
            <a:r>
              <a:rPr lang="el-GR" sz="1900" dirty="0">
                <a:latin typeface="Times New Roman" panose="02020603050405020304" pitchFamily="18" charset="0"/>
                <a:cs typeface="Times New Roman" panose="02020603050405020304" pitchFamily="18" charset="0"/>
              </a:rPr>
              <a:t>, δεδομένου ότι η πρόσβαση στα έργα μέσω του </a:t>
            </a:r>
            <a:r>
              <a:rPr lang="el-GR" sz="1900" dirty="0" err="1">
                <a:latin typeface="Times New Roman" panose="02020603050405020304" pitchFamily="18" charset="0"/>
                <a:cs typeface="Times New Roman" panose="02020603050405020304" pitchFamily="18" charset="0"/>
              </a:rPr>
              <a:t>ιστότοπου</a:t>
            </a:r>
            <a:r>
              <a:rPr lang="el-GR" sz="1900" dirty="0">
                <a:latin typeface="Times New Roman" panose="02020603050405020304" pitchFamily="18" charset="0"/>
                <a:cs typeface="Times New Roman" panose="02020603050405020304" pitchFamily="18" charset="0"/>
              </a:rPr>
              <a:t> αυτού δεν υπόκειτο σε κανένα περιοριστικό μέτρο. </a:t>
            </a:r>
            <a:endParaRPr lang="el-GR" sz="1900" dirty="0" smtClean="0">
              <a:latin typeface="Times New Roman" panose="02020603050405020304" pitchFamily="18" charset="0"/>
              <a:cs typeface="Times New Roman" panose="02020603050405020304" pitchFamily="18" charset="0"/>
            </a:endParaRPr>
          </a:p>
          <a:p>
            <a:pPr algn="just"/>
            <a:r>
              <a:rPr lang="el-GR" sz="1900" dirty="0" smtClean="0">
                <a:latin typeface="Times New Roman" panose="02020603050405020304" pitchFamily="18" charset="0"/>
                <a:cs typeface="Times New Roman" panose="02020603050405020304" pitchFamily="18" charset="0"/>
              </a:rPr>
              <a:t>Το </a:t>
            </a:r>
            <a:r>
              <a:rPr lang="el-GR" sz="1900" dirty="0">
                <a:latin typeface="Times New Roman" panose="02020603050405020304" pitchFamily="18" charset="0"/>
                <a:cs typeface="Times New Roman" panose="02020603050405020304" pitchFamily="18" charset="0"/>
              </a:rPr>
              <a:t>Δικαστήριο διαχώρισε ωστόσο τις περιπτώσεις εκείνες στις οποίες τα έργα διατίθενται στην αρχική ιστοσελίδα </a:t>
            </a:r>
            <a:r>
              <a:rPr lang="el-GR" sz="1900" dirty="0" smtClean="0">
                <a:latin typeface="Times New Roman" panose="02020603050405020304" pitchFamily="18" charset="0"/>
                <a:cs typeface="Times New Roman" panose="02020603050405020304" pitchFamily="18" charset="0"/>
              </a:rPr>
              <a:t>μόνον </a:t>
            </a:r>
            <a:r>
              <a:rPr lang="el-GR" sz="1900" dirty="0">
                <a:latin typeface="Times New Roman" panose="02020603050405020304" pitchFamily="18" charset="0"/>
                <a:cs typeface="Times New Roman" panose="02020603050405020304" pitchFamily="18" charset="0"/>
              </a:rPr>
              <a:t>για τους συνδρομητές της </a:t>
            </a:r>
            <a:r>
              <a:rPr lang="el-GR" sz="1900" dirty="0" smtClean="0">
                <a:latin typeface="Times New Roman" panose="02020603050405020304" pitchFamily="18" charset="0"/>
                <a:cs typeface="Times New Roman" panose="02020603050405020304" pitchFamily="18" charset="0"/>
              </a:rPr>
              <a:t>ιστοσελίδας (δηλ. με περιοριστικά μέτρα) </a:t>
            </a:r>
            <a:r>
              <a:rPr lang="el-GR" sz="1900" dirty="0">
                <a:latin typeface="Times New Roman" panose="02020603050405020304" pitchFamily="18" charset="0"/>
                <a:cs typeface="Times New Roman" panose="02020603050405020304" pitchFamily="18" charset="0"/>
              </a:rPr>
              <a:t>καθώς και τις περιπτώσεις εκείνες όπου τα έργα δεν διατίθενται πλέον στην αρχική ιστοσελίδα. Στις περιπτώσεις αυτές κατά το Δικαστήριο οι χρήστες της ιστοσελίδας που παρέχει τους </a:t>
            </a:r>
            <a:r>
              <a:rPr lang="el-GR" sz="1900" dirty="0" err="1">
                <a:latin typeface="Times New Roman" panose="02020603050405020304" pitchFamily="18" charset="0"/>
                <a:cs typeface="Times New Roman" panose="02020603050405020304" pitchFamily="18" charset="0"/>
              </a:rPr>
              <a:t>υπερσυνδέσμους</a:t>
            </a:r>
            <a:r>
              <a:rPr lang="el-GR" sz="1900" dirty="0">
                <a:latin typeface="Times New Roman" panose="02020603050405020304" pitchFamily="18" charset="0"/>
                <a:cs typeface="Times New Roman" panose="02020603050405020304" pitchFamily="18" charset="0"/>
              </a:rPr>
              <a:t> δεν είχαν ληφθεί υπόψη από τους δικαιούχους των δικαιωμάτων ως δυνητικοί επισκέπτες όταν οι πρώτοι επέτρεψαν την αρχική παρουσίαση των έργων τους στο κοινό και ως εκ τούτου δεν μπορούν να θεωρηθούν ‘νέο κοινό</a:t>
            </a:r>
            <a:r>
              <a:rPr lang="el-GR" sz="1900" dirty="0" smtClean="0">
                <a:latin typeface="Times New Roman" panose="02020603050405020304" pitchFamily="18" charset="0"/>
                <a:cs typeface="Times New Roman" panose="02020603050405020304" pitchFamily="18" charset="0"/>
              </a:rPr>
              <a:t>’.</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960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0896"/>
            <a:ext cx="8229600" cy="749808"/>
          </a:xfrm>
        </p:spPr>
        <p:txBody>
          <a:bodyPr/>
          <a:lstStyle/>
          <a:p>
            <a:r>
              <a:rPr lang="en-US" sz="3200" b="1" i="1" dirty="0">
                <a:effectLst/>
              </a:rPr>
              <a:t>C More Entertainment AB</a:t>
            </a:r>
            <a:r>
              <a:rPr lang="en-US" sz="3200" b="1" dirty="0">
                <a:effectLst/>
              </a:rPr>
              <a:t> (C-279/13)</a:t>
            </a:r>
            <a:r>
              <a:rPr lang="el-GR" sz="3200" dirty="0">
                <a:effectLst/>
              </a:rPr>
              <a:t> </a:t>
            </a:r>
            <a:endParaRPr lang="en-US" sz="3200" dirty="0"/>
          </a:p>
        </p:txBody>
      </p:sp>
      <p:sp>
        <p:nvSpPr>
          <p:cNvPr id="3" name="Content Placeholder 2"/>
          <p:cNvSpPr>
            <a:spLocks noGrp="1"/>
          </p:cNvSpPr>
          <p:nvPr>
            <p:ph idx="1"/>
          </p:nvPr>
        </p:nvSpPr>
        <p:spPr>
          <a:xfrm>
            <a:off x="457200" y="1280160"/>
            <a:ext cx="8229600" cy="5312664"/>
          </a:xfrm>
        </p:spPr>
        <p:txBody>
          <a:bodyPr>
            <a:normAutofit fontScale="92500"/>
          </a:bodyPr>
          <a:lstStyle/>
          <a:p>
            <a:pPr marL="0" indent="0" algn="just">
              <a:buNone/>
            </a:pPr>
            <a:r>
              <a:rPr lang="fr-FR" dirty="0">
                <a:latin typeface="Times New Roman" panose="02020603050405020304" pitchFamily="18" charset="0"/>
                <a:cs typeface="Times New Roman" panose="02020603050405020304" pitchFamily="18" charset="0"/>
              </a:rPr>
              <a:t>Η C More Entertainment </a:t>
            </a:r>
            <a:r>
              <a:rPr lang="el-GR" dirty="0">
                <a:latin typeface="Times New Roman" panose="02020603050405020304" pitchFamily="18" charset="0"/>
                <a:cs typeface="Times New Roman" panose="02020603050405020304" pitchFamily="18" charset="0"/>
              </a:rPr>
              <a:t>ήταν μια εταιρεία που εξασφάλισε τα δικαιώματα να μεταδίδει απευθείας αγώνες χόκεϊ επί πάγου στους συνδρομητές της ιστοσελίδας της επί πληρωμή</a:t>
            </a:r>
            <a:r>
              <a:rPr lang="fr-FR"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Ο εναγόμενος </a:t>
            </a:r>
            <a:r>
              <a:rPr lang="fr-FR" dirty="0">
                <a:latin typeface="Times New Roman" panose="02020603050405020304" pitchFamily="18" charset="0"/>
                <a:cs typeface="Times New Roman" panose="02020603050405020304" pitchFamily="18" charset="0"/>
              </a:rPr>
              <a:t>(Linus Sandberg) </a:t>
            </a:r>
            <a:r>
              <a:rPr lang="el-GR" dirty="0">
                <a:latin typeface="Times New Roman" panose="02020603050405020304" pitchFamily="18" charset="0"/>
                <a:cs typeface="Times New Roman" panose="02020603050405020304" pitchFamily="18" charset="0"/>
              </a:rPr>
              <a:t>αποφάσισε να τοποθετήσει έναν σύνδεσμο στην δική του ιστοσελίδα που θα επέτρεπε στους χρήστες της ιστοσελίδας αυτής να παρακολουθούν τους εν λόγω αγώνες δωρεάν παρακάμπτοντας τα τεχνολογικά μέτρα της </a:t>
            </a:r>
            <a:r>
              <a:rPr lang="en-US" dirty="0">
                <a:latin typeface="Times New Roman" panose="02020603050405020304" pitchFamily="18" charset="0"/>
                <a:cs typeface="Times New Roman" panose="02020603050405020304" pitchFamily="18" charset="0"/>
              </a:rPr>
              <a:t>C More Entertainment</a:t>
            </a:r>
            <a:r>
              <a:rPr lang="el-GR"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pPr algn="just"/>
            <a:endParaRPr lang="en-GB"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cs typeface="Times New Roman" panose="02020603050405020304" pitchFamily="18" charset="0"/>
              </a:rPr>
              <a:t>Στην περίπτωση αυτή το Δικαστήριο έκρινε ότι </a:t>
            </a:r>
            <a:r>
              <a:rPr lang="el-GR" dirty="0" smtClean="0">
                <a:latin typeface="Times New Roman" panose="02020603050405020304" pitchFamily="18" charset="0"/>
                <a:cs typeface="Times New Roman" panose="02020603050405020304" pitchFamily="18" charset="0"/>
              </a:rPr>
              <a:t>υπήρχε παρουσίαση </a:t>
            </a:r>
            <a:r>
              <a:rPr lang="el-GR" dirty="0">
                <a:latin typeface="Times New Roman" panose="02020603050405020304" pitchFamily="18" charset="0"/>
                <a:cs typeface="Times New Roman" panose="02020603050405020304" pitchFamily="18" charset="0"/>
              </a:rPr>
              <a:t>στο κοινό δεδομένου ότι η πρόσβαση στην ιστοσελίδα της </a:t>
            </a:r>
            <a:r>
              <a:rPr lang="en-US" dirty="0">
                <a:latin typeface="Times New Roman" panose="02020603050405020304" pitchFamily="18" charset="0"/>
                <a:cs typeface="Times New Roman" panose="02020603050405020304" pitchFamily="18" charset="0"/>
              </a:rPr>
              <a:t>C More Entertainment</a:t>
            </a:r>
            <a:r>
              <a:rPr lang="el-GR" dirty="0">
                <a:latin typeface="Times New Roman" panose="02020603050405020304" pitchFamily="18" charset="0"/>
                <a:cs typeface="Times New Roman" panose="02020603050405020304" pitchFamily="18" charset="0"/>
              </a:rPr>
              <a:t> δεν ήταν ελεύθερη και προκειμένου να αποκτήσουν πρόσβαση στα έργα οι χρήστες της ιστοσελίδας του </a:t>
            </a:r>
            <a:r>
              <a:rPr lang="en-US" dirty="0">
                <a:latin typeface="Times New Roman" panose="02020603050405020304" pitchFamily="18" charset="0"/>
                <a:cs typeface="Times New Roman" panose="02020603050405020304" pitchFamily="18" charset="0"/>
              </a:rPr>
              <a:t>Linus Sandberg</a:t>
            </a:r>
            <a:r>
              <a:rPr lang="el-GR" dirty="0">
                <a:latin typeface="Times New Roman" panose="02020603050405020304" pitchFamily="18" charset="0"/>
                <a:cs typeface="Times New Roman" panose="02020603050405020304" pitchFamily="18" charset="0"/>
              </a:rPr>
              <a:t> έπρεπε να παρακάμψουν τα τεχνολογικά μέτρα, οπότε οι χρήστες αυτοί δεν αποτελούσαν το δυνητικό κοινό της </a:t>
            </a:r>
            <a:r>
              <a:rPr lang="en-US" dirty="0">
                <a:latin typeface="Times New Roman" panose="02020603050405020304" pitchFamily="18" charset="0"/>
                <a:cs typeface="Times New Roman" panose="02020603050405020304" pitchFamily="18" charset="0"/>
              </a:rPr>
              <a:t>C More </a:t>
            </a:r>
            <a:r>
              <a:rPr lang="en-US" dirty="0" smtClean="0">
                <a:latin typeface="Times New Roman" panose="02020603050405020304" pitchFamily="18" charset="0"/>
                <a:cs typeface="Times New Roman" panose="02020603050405020304" pitchFamily="18" charset="0"/>
              </a:rPr>
              <a:t>Entertainment</a:t>
            </a:r>
            <a:r>
              <a:rPr lang="el-GR" dirty="0" smtClean="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757603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530</TotalTime>
  <Words>1958</Words>
  <Application>Microsoft Office PowerPoint</Application>
  <PresentationFormat>Προβολή στην οθόνη (4:3)</PresentationFormat>
  <Paragraphs>57</Paragraphs>
  <Slides>17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17</vt:i4>
      </vt:variant>
    </vt:vector>
  </HeadingPairs>
  <TitlesOfParts>
    <vt:vector size="23" baseType="lpstr">
      <vt:lpstr>Arial</vt:lpstr>
      <vt:lpstr>Century Gothic</vt:lpstr>
      <vt:lpstr>Courier New</vt:lpstr>
      <vt:lpstr>Palatino Linotype</vt:lpstr>
      <vt:lpstr>Times New Roman</vt:lpstr>
      <vt:lpstr>Executive</vt:lpstr>
      <vt:lpstr>Υπερσύνδεσμοι και ζητήματα πνευματικής ιδιοκτησίας</vt:lpstr>
      <vt:lpstr>Ενδέχεται η χρήση υπερσυνδέσμων στο διαδίκτυο να συνιστά παραβίαση δικαιωμάτων πνευματικής ιδιοκτησίας; </vt:lpstr>
      <vt:lpstr>Μερικά βασικά ζητήματα...</vt:lpstr>
      <vt:lpstr>‘Παρουσίαση στο κοινό’</vt:lpstr>
      <vt:lpstr>Το «κοινό»</vt:lpstr>
      <vt:lpstr>Linking</vt:lpstr>
      <vt:lpstr>Svensson (C-466/12)</vt:lpstr>
      <vt:lpstr>Παρουσίαση του PowerPoint</vt:lpstr>
      <vt:lpstr>C More Entertainment AB (C-279/13) </vt:lpstr>
      <vt:lpstr>BestWater International (C-348/13) </vt:lpstr>
      <vt:lpstr>GS Media (C-160/15) </vt:lpstr>
      <vt:lpstr>Συνέχεια…</vt:lpstr>
      <vt:lpstr>Παρουσίαση του PowerPoint</vt:lpstr>
      <vt:lpstr>Stichting Brein I (C-527/15) </vt:lpstr>
      <vt:lpstr>Stichting Brein II (C-610/15)  </vt:lpstr>
      <vt:lpstr>Συνέχεια...</vt:lpstr>
      <vt:lpstr>Συμπέρασμα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Υπερσύνδεσμοι και ζητήματα πνευματικής ιδιοκτησίας</dc:title>
  <dc:creator>Eirini Stamatoudi</dc:creator>
  <cp:lastModifiedBy>Eirini Stamatoudi</cp:lastModifiedBy>
  <cp:revision>34</cp:revision>
  <dcterms:created xsi:type="dcterms:W3CDTF">2017-07-04T07:48:00Z</dcterms:created>
  <dcterms:modified xsi:type="dcterms:W3CDTF">2017-10-04T11:14:04Z</dcterms:modified>
</cp:coreProperties>
</file>