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830F"/>
    <a:srgbClr val="9091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4" autoAdjust="0"/>
    <p:restoredTop sz="94660"/>
  </p:normalViewPr>
  <p:slideViewPr>
    <p:cSldViewPr snapToGrid="0">
      <p:cViewPr varScale="1">
        <p:scale>
          <a:sx n="89" d="100"/>
          <a:sy n="89" d="100"/>
        </p:scale>
        <p:origin x="-120" y="-3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A567-CBBC-4FF0-A38E-91B9BC64F789}" type="datetimeFigureOut">
              <a:rPr lang="el-GR" smtClean="0"/>
              <a:t>27/9/17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54AD-2093-4119-8ACC-702373803D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5556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A567-CBBC-4FF0-A38E-91B9BC64F789}" type="datetimeFigureOut">
              <a:rPr lang="el-GR" smtClean="0"/>
              <a:t>27/9/17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54AD-2093-4119-8ACC-702373803D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5563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A567-CBBC-4FF0-A38E-91B9BC64F789}" type="datetimeFigureOut">
              <a:rPr lang="el-GR" smtClean="0"/>
              <a:t>27/9/17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54AD-2093-4119-8ACC-702373803D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92728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A567-CBBC-4FF0-A38E-91B9BC64F789}" type="datetimeFigureOut">
              <a:rPr lang="el-GR" smtClean="0"/>
              <a:t>27/9/17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54AD-2093-4119-8ACC-702373803D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5307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A567-CBBC-4FF0-A38E-91B9BC64F789}" type="datetimeFigureOut">
              <a:rPr lang="el-GR" smtClean="0"/>
              <a:t>27/9/17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54AD-2093-4119-8ACC-702373803D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378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A567-CBBC-4FF0-A38E-91B9BC64F789}" type="datetimeFigureOut">
              <a:rPr lang="el-GR" smtClean="0"/>
              <a:t>27/9/17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54AD-2093-4119-8ACC-702373803D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0256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A567-CBBC-4FF0-A38E-91B9BC64F789}" type="datetimeFigureOut">
              <a:rPr lang="el-GR" smtClean="0"/>
              <a:t>27/9/17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54AD-2093-4119-8ACC-702373803D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53165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A567-CBBC-4FF0-A38E-91B9BC64F789}" type="datetimeFigureOut">
              <a:rPr lang="el-GR" smtClean="0"/>
              <a:t>27/9/17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54AD-2093-4119-8ACC-702373803D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5710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A567-CBBC-4FF0-A38E-91B9BC64F789}" type="datetimeFigureOut">
              <a:rPr lang="el-GR" smtClean="0"/>
              <a:t>27/9/17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54AD-2093-4119-8ACC-702373803D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1889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A567-CBBC-4FF0-A38E-91B9BC64F789}" type="datetimeFigureOut">
              <a:rPr lang="el-GR" smtClean="0"/>
              <a:t>27/9/17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54AD-2093-4119-8ACC-702373803D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89584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A567-CBBC-4FF0-A38E-91B9BC64F789}" type="datetimeFigureOut">
              <a:rPr lang="el-GR" smtClean="0"/>
              <a:t>27/9/17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54AD-2093-4119-8ACC-702373803D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5177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FA567-CBBC-4FF0-A38E-91B9BC64F789}" type="datetimeFigureOut">
              <a:rPr lang="el-GR" smtClean="0"/>
              <a:t>27/9/17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654AD-2093-4119-8ACC-702373803D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3817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F47E5BB8-D665-43E2-A6E2-D47D7F09AF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4157" y="2738906"/>
            <a:ext cx="7555017" cy="1375105"/>
          </a:xfrm>
        </p:spPr>
        <p:txBody>
          <a:bodyPr>
            <a:noAutofit/>
          </a:bodyPr>
          <a:lstStyle/>
          <a:p>
            <a:r>
              <a:rPr lang="el-GR" sz="4800" dirty="0"/>
              <a:t>Ο Κώδικας Δεοντολογίας</a:t>
            </a:r>
            <a:br>
              <a:rPr lang="el-GR" sz="4800" dirty="0"/>
            </a:br>
            <a:r>
              <a:rPr lang="el-GR" sz="4800" dirty="0"/>
              <a:t>για το Ηλεκτρονικό Εμπόριο 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1C0A6637-5D4D-470E-9EF0-A9AC244612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99" y="5198928"/>
            <a:ext cx="6858000" cy="165576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l-GR" dirty="0"/>
              <a:t>Γεώργιος Α. Γεωργιάδης</a:t>
            </a:r>
          </a:p>
          <a:p>
            <a:pPr>
              <a:spcBef>
                <a:spcPts val="0"/>
              </a:spcBef>
            </a:pPr>
            <a:r>
              <a:rPr lang="el-GR" sz="2000" dirty="0"/>
              <a:t>Επίκουρος Καθηγητής ΕΚΠΑ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D5389CE8-061C-4312-8B6D-8027DB66A7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866" y="242704"/>
            <a:ext cx="4422891" cy="833634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xmlns="" id="{B878C1CD-73F9-40B1-B9D8-77CA827745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2809" y="242704"/>
            <a:ext cx="2927498" cy="1762406"/>
          </a:xfrm>
          <a:prstGeom prst="rect">
            <a:avLst/>
          </a:prstGeom>
        </p:spPr>
      </p:pic>
      <p:pic>
        <p:nvPicPr>
          <p:cNvPr id="7" name="Εικόνα 1">
            <a:extLst>
              <a:ext uri="{FF2B5EF4-FFF2-40B4-BE49-F238E27FC236}">
                <a16:creationId xmlns:a16="http://schemas.microsoft.com/office/drawing/2014/main" xmlns="" id="{A4730140-F6B6-4CE3-9A64-79D86B6A63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868" y="5198927"/>
            <a:ext cx="1155438" cy="1080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>
            <a:extLst>
              <a:ext uri="{FF2B5EF4-FFF2-40B4-BE49-F238E27FC236}">
                <a16:creationId xmlns:a16="http://schemas.microsoft.com/office/drawing/2014/main" xmlns="" id="{C87EA9C3-5A9A-4951-9026-954C7101CC6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7141" y="5200477"/>
            <a:ext cx="690937" cy="107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8922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05885C5B-57AA-4D10-8581-2E183A8EA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14821"/>
            <a:ext cx="7886700" cy="1325563"/>
          </a:xfrm>
        </p:spPr>
        <p:txBody>
          <a:bodyPr/>
          <a:lstStyle/>
          <a:p>
            <a:r>
              <a:rPr lang="el-GR" dirty="0"/>
              <a:t>Εξυπηρέτηση καταναλωτών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737911A0-24E4-4611-BDA5-F38D36251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Κατάλληλος μηχανισμός &amp; επαρκές προσωπικό</a:t>
            </a:r>
          </a:p>
          <a:p>
            <a:r>
              <a:rPr lang="el-GR" dirty="0"/>
              <a:t>Όχι υπερβολική αναμονή</a:t>
            </a:r>
          </a:p>
          <a:p>
            <a:r>
              <a:rPr lang="el-GR" dirty="0"/>
              <a:t>Όχι χρέωση πέραν αστικής κλήσης</a:t>
            </a:r>
          </a:p>
          <a:p>
            <a:r>
              <a:rPr lang="el-GR" dirty="0"/>
              <a:t>Υποχρέωση απάντησης εντός εύλογου χρόνου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8B43A16C-29F5-4DD7-9F23-959A2A9CE52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9139"/>
          <a:stretch/>
        </p:blipFill>
        <p:spPr>
          <a:xfrm>
            <a:off x="73727" y="159482"/>
            <a:ext cx="1109846" cy="41128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EDB4502-4CF4-41FE-8843-21DD5941C32F}"/>
              </a:ext>
            </a:extLst>
          </p:cNvPr>
          <p:cNvSpPr txBox="1"/>
          <p:nvPr/>
        </p:nvSpPr>
        <p:spPr>
          <a:xfrm>
            <a:off x="4592698" y="134293"/>
            <a:ext cx="4477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spc="-150" dirty="0">
                <a:solidFill>
                  <a:srgbClr val="83830F"/>
                </a:solidFill>
                <a:cs typeface="Aharoni" panose="02010803020104030203" pitchFamily="2" charset="-79"/>
              </a:rPr>
              <a:t>ΝΑΥΠΛΙΟ | 6.10.2017 | ΓΕΩΡΓΙΟΣ Α. ΓΕΩΡΓΙΑΔΗΣ</a:t>
            </a:r>
          </a:p>
        </p:txBody>
      </p:sp>
    </p:spTree>
    <p:extLst>
      <p:ext uri="{BB962C8B-B14F-4D97-AF65-F5344CB8AC3E}">
        <p14:creationId xmlns:p14="http://schemas.microsoft.com/office/powerpoint/2010/main" val="2339947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4661555-3E5E-46B4-9DE7-410CA9249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14821"/>
            <a:ext cx="7886700" cy="1325563"/>
          </a:xfrm>
        </p:spPr>
        <p:txBody>
          <a:bodyPr/>
          <a:lstStyle/>
          <a:p>
            <a:r>
              <a:rPr lang="el-GR" dirty="0"/>
              <a:t>Εναλλακτική Επίλυση Διαφορών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F04449FF-8142-49AA-97C8-418F7B2EF2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Υποχρέωση ενημέρωσης για δυνατότητα ΕΕΔ </a:t>
            </a:r>
          </a:p>
          <a:p>
            <a:r>
              <a:rPr lang="el-GR" dirty="0"/>
              <a:t>Η επιχείρηση δεν υποχρεούται να δεσμευθεί ότι θα προσφύγει σε ΕΕΔ</a:t>
            </a:r>
          </a:p>
          <a:p>
            <a:r>
              <a:rPr lang="el-GR" dirty="0"/>
              <a:t>Πρέπει όμως να παρέχει </a:t>
            </a:r>
            <a:r>
              <a:rPr lang="el-GR" dirty="0" err="1"/>
              <a:t>υπερσύνδεσμο</a:t>
            </a:r>
            <a:r>
              <a:rPr lang="el-GR" dirty="0"/>
              <a:t> προς την </a:t>
            </a:r>
            <a:r>
              <a:rPr lang="el-GR" dirty="0" err="1"/>
              <a:t>πανενωσιακή</a:t>
            </a:r>
            <a:r>
              <a:rPr lang="el-GR" dirty="0"/>
              <a:t> πλατφόρμα Ηλεκτρονικής ΕΕΔ</a:t>
            </a:r>
            <a:endParaRPr lang="en-GB" dirty="0"/>
          </a:p>
          <a:p>
            <a:r>
              <a:rPr lang="el-GR" dirty="0"/>
              <a:t>Επίλυση διαφοράς σε </a:t>
            </a:r>
            <a:r>
              <a:rPr lang="en-GB" dirty="0"/>
              <a:t>max 90 </a:t>
            </a:r>
            <a:r>
              <a:rPr lang="el-GR" dirty="0"/>
              <a:t>ημέρες</a:t>
            </a:r>
          </a:p>
          <a:p>
            <a:r>
              <a:rPr lang="el-GR" dirty="0"/>
              <a:t>Χωρίς κόστος για καταναλωτή</a:t>
            </a:r>
          </a:p>
          <a:p>
            <a:r>
              <a:rPr lang="el-GR" dirty="0"/>
              <a:t>Ευχέρεια των συμβαλλομένων να προσφύγουν  </a:t>
            </a:r>
          </a:p>
          <a:p>
            <a:r>
              <a:rPr lang="en-GB" dirty="0"/>
              <a:t>It takes two to tango!</a:t>
            </a:r>
            <a:endParaRPr lang="el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C555AE16-C466-47E0-8B4A-49ECE6B4C2F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9139"/>
          <a:stretch/>
        </p:blipFill>
        <p:spPr>
          <a:xfrm>
            <a:off x="73727" y="159482"/>
            <a:ext cx="1109846" cy="41128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8D0036B-B49B-4DE5-90DD-16E1650858CF}"/>
              </a:ext>
            </a:extLst>
          </p:cNvPr>
          <p:cNvSpPr txBox="1"/>
          <p:nvPr/>
        </p:nvSpPr>
        <p:spPr>
          <a:xfrm>
            <a:off x="4592698" y="134293"/>
            <a:ext cx="4477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spc="-150" dirty="0">
                <a:solidFill>
                  <a:srgbClr val="83830F"/>
                </a:solidFill>
                <a:cs typeface="Aharoni" panose="02010803020104030203" pitchFamily="2" charset="-79"/>
              </a:rPr>
              <a:t>ΝΑΥΠΛΙΟ | 6.10.2017 | ΓΕΩΡΓΙΟΣ Α. ΓΕΩΡΓΙΑΔΗΣ</a:t>
            </a:r>
          </a:p>
        </p:txBody>
      </p:sp>
    </p:spTree>
    <p:extLst>
      <p:ext uri="{BB962C8B-B14F-4D97-AF65-F5344CB8AC3E}">
        <p14:creationId xmlns:p14="http://schemas.microsoft.com/office/powerpoint/2010/main" val="2703066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BB0A156A-A3C7-4DD2-B6B0-65DD8E383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14821"/>
            <a:ext cx="7886700" cy="1325563"/>
          </a:xfrm>
        </p:spPr>
        <p:txBody>
          <a:bodyPr/>
          <a:lstStyle/>
          <a:p>
            <a:r>
              <a:rPr lang="el-GR" dirty="0"/>
              <a:t>Δημοσιότητα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A0011C88-2E35-40D5-96C4-7B53A48A8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Υποχρέωση δημοσίευσης του </a:t>
            </a:r>
            <a:r>
              <a:rPr lang="el-GR" dirty="0" err="1"/>
              <a:t>ΚωΔΗΕ</a:t>
            </a:r>
            <a:r>
              <a:rPr lang="el-GR" dirty="0"/>
              <a:t> σε εμφανές σημείο διαδικτυακού τόπου επιχείρησης</a:t>
            </a:r>
          </a:p>
          <a:p>
            <a:r>
              <a:rPr lang="el-GR" dirty="0"/>
              <a:t>Ενημέρωση καταναλωτών για ύπαρξή του</a:t>
            </a:r>
          </a:p>
          <a:p>
            <a:r>
              <a:rPr lang="el-GR" dirty="0"/>
              <a:t>Δεν αποκλείεται εφαρμογή πρόσθετων υποχρεώσεων από ενώσεις προμηθευτών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0473D7C2-8310-4ADC-BE49-1837200FD91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9139"/>
          <a:stretch/>
        </p:blipFill>
        <p:spPr>
          <a:xfrm>
            <a:off x="73727" y="159482"/>
            <a:ext cx="1109846" cy="41128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7F2D9D1-257D-49FC-8D03-6C4D350B32D8}"/>
              </a:ext>
            </a:extLst>
          </p:cNvPr>
          <p:cNvSpPr txBox="1"/>
          <p:nvPr/>
        </p:nvSpPr>
        <p:spPr>
          <a:xfrm>
            <a:off x="4592698" y="134293"/>
            <a:ext cx="4477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spc="-150" dirty="0">
                <a:solidFill>
                  <a:srgbClr val="83830F"/>
                </a:solidFill>
                <a:cs typeface="Aharoni" panose="02010803020104030203" pitchFamily="2" charset="-79"/>
              </a:rPr>
              <a:t>ΝΑΥΠΛΙΟ | 6.10.2017 | ΓΕΩΡΓΙΟΣ Α. ΓΕΩΡΓΙΑΔΗΣ</a:t>
            </a:r>
          </a:p>
        </p:txBody>
      </p:sp>
    </p:spTree>
    <p:extLst>
      <p:ext uri="{BB962C8B-B14F-4D97-AF65-F5344CB8AC3E}">
        <p14:creationId xmlns:p14="http://schemas.microsoft.com/office/powerpoint/2010/main" val="1305129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0DCB8A8-00F9-4AF8-BB44-296FA7A55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14821"/>
            <a:ext cx="7886700" cy="1325563"/>
          </a:xfrm>
        </p:spPr>
        <p:txBody>
          <a:bodyPr/>
          <a:lstStyle/>
          <a:p>
            <a:r>
              <a:rPr lang="el-GR" dirty="0"/>
              <a:t>Νομική φύση &amp; πεδίο εφαρμογής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096C570E-59D8-4ED4-B75F-4D7B57C0A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525479"/>
          </a:xfrm>
        </p:spPr>
        <p:txBody>
          <a:bodyPr>
            <a:normAutofit/>
          </a:bodyPr>
          <a:lstStyle/>
          <a:p>
            <a:r>
              <a:rPr lang="el-GR" dirty="0"/>
              <a:t>ΥΑ </a:t>
            </a:r>
            <a:r>
              <a:rPr lang="el-GR" dirty="0" err="1"/>
              <a:t>ΥπΟιΑ</a:t>
            </a:r>
            <a:r>
              <a:rPr lang="el-GR" dirty="0"/>
              <a:t> 3169οικ ΦΕΚ Β΄969/22.03.2017 </a:t>
            </a:r>
            <a:endParaRPr lang="en-GB" dirty="0"/>
          </a:p>
          <a:p>
            <a:r>
              <a:rPr lang="el-GR" dirty="0"/>
              <a:t>Γενικές αρχές &amp; ελάχιστοι κανόνες επαγγελματικής δεοντολογίας και ηθικής συμπεριφοράς που πρέπει να τηρούνται έναντι καταναλωτή</a:t>
            </a:r>
            <a:endParaRPr lang="en-US" dirty="0"/>
          </a:p>
          <a:p>
            <a:pPr lvl="1"/>
            <a:r>
              <a:rPr lang="el-GR" dirty="0"/>
              <a:t>Προσδιορισμός χρηστών ηθών κλάδου με ΥΑ (!)</a:t>
            </a:r>
            <a:endParaRPr lang="en-GB" dirty="0"/>
          </a:p>
          <a:p>
            <a:r>
              <a:rPr lang="el-GR" dirty="0"/>
              <a:t>Αφορά μόνο Β2</a:t>
            </a:r>
            <a:r>
              <a:rPr lang="en-GB" dirty="0"/>
              <a:t>C </a:t>
            </a:r>
            <a:r>
              <a:rPr lang="el-GR" dirty="0"/>
              <a:t>μέσω διαδικτύου</a:t>
            </a:r>
            <a:endParaRPr lang="en-GB" dirty="0"/>
          </a:p>
          <a:p>
            <a:r>
              <a:rPr lang="el-GR" dirty="0"/>
              <a:t>Κανόνες αυτορρύθμισης επιχειρήσεων </a:t>
            </a:r>
          </a:p>
          <a:p>
            <a:pPr lvl="1"/>
            <a:r>
              <a:rPr lang="el-GR" dirty="0"/>
              <a:t>Δεν υποκαθιστά νόμο (ν. 2291/1994 &amp; </a:t>
            </a:r>
            <a:r>
              <a:rPr lang="el-GR" dirty="0" err="1"/>
              <a:t>π.δ.</a:t>
            </a:r>
            <a:r>
              <a:rPr lang="el-GR" dirty="0"/>
              <a:t> 131/2003)</a:t>
            </a:r>
          </a:p>
          <a:p>
            <a:pPr lvl="1"/>
            <a:r>
              <a:rPr lang="el-GR" dirty="0"/>
              <a:t>Για ορισμό καταναλωτή βλ. ν. 2251/1994</a:t>
            </a:r>
            <a:endParaRPr lang="en-US" dirty="0"/>
          </a:p>
          <a:p>
            <a:endParaRPr lang="en-US" dirty="0"/>
          </a:p>
          <a:p>
            <a:endParaRPr lang="el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9ACC2333-48EF-460B-8E11-E125A77670B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9139"/>
          <a:stretch/>
        </p:blipFill>
        <p:spPr>
          <a:xfrm>
            <a:off x="73727" y="159482"/>
            <a:ext cx="1109846" cy="41128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EECFE0D-7351-4D32-B059-677368B83209}"/>
              </a:ext>
            </a:extLst>
          </p:cNvPr>
          <p:cNvSpPr txBox="1"/>
          <p:nvPr/>
        </p:nvSpPr>
        <p:spPr>
          <a:xfrm>
            <a:off x="4592698" y="134293"/>
            <a:ext cx="4477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spc="-150" dirty="0">
                <a:solidFill>
                  <a:srgbClr val="83830F"/>
                </a:solidFill>
                <a:cs typeface="Aharoni" panose="02010803020104030203" pitchFamily="2" charset="-79"/>
              </a:rPr>
              <a:t>ΝΑΥΠΛΙΟ | 6.10.2017 | ΓΕΩΡΓΙΟΣ Α. ΓΕΩΡΓΙΑΔΗΣ</a:t>
            </a:r>
          </a:p>
        </p:txBody>
      </p:sp>
    </p:spTree>
    <p:extLst>
      <p:ext uri="{BB962C8B-B14F-4D97-AF65-F5344CB8AC3E}">
        <p14:creationId xmlns:p14="http://schemas.microsoft.com/office/powerpoint/2010/main" val="2151232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19B20694-2976-4EB3-AAFF-809E5E83E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414821"/>
            <a:ext cx="7978637" cy="1325563"/>
          </a:xfrm>
        </p:spPr>
        <p:txBody>
          <a:bodyPr/>
          <a:lstStyle/>
          <a:p>
            <a:r>
              <a:rPr lang="el-GR" dirty="0"/>
              <a:t>Γενικές αρχές που διέπουν </a:t>
            </a:r>
            <a:r>
              <a:rPr lang="el-GR" dirty="0" err="1"/>
              <a:t>ΚωΔΗΕ</a:t>
            </a:r>
            <a:r>
              <a:rPr lang="el-GR" dirty="0"/>
              <a:t>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610A2C3C-0146-4035-A3BA-09870ABB9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Προστασία του καταναλωτή</a:t>
            </a:r>
          </a:p>
          <a:p>
            <a:r>
              <a:rPr lang="el-GR" dirty="0"/>
              <a:t>Διαφάνεια</a:t>
            </a:r>
          </a:p>
          <a:p>
            <a:r>
              <a:rPr lang="el-GR" dirty="0"/>
              <a:t>Αμεροληψία</a:t>
            </a:r>
          </a:p>
          <a:p>
            <a:r>
              <a:rPr lang="el-GR" dirty="0"/>
              <a:t>Τεχνική ουδετερότητα</a:t>
            </a:r>
          </a:p>
          <a:p>
            <a:r>
              <a:rPr lang="el-GR" dirty="0"/>
              <a:t>Επαγγελματική δεοντολογία</a:t>
            </a:r>
          </a:p>
          <a:p>
            <a:r>
              <a:rPr lang="el-GR" dirty="0"/>
              <a:t>Ηθική συμπεριφορά &amp; σεβασμός ιδιωτικής ζωής</a:t>
            </a:r>
          </a:p>
          <a:p>
            <a:r>
              <a:rPr lang="el-GR" dirty="0"/>
              <a:t>Προστασία προσωπικών δεδομένων</a:t>
            </a:r>
          </a:p>
          <a:p>
            <a:r>
              <a:rPr lang="el-GR" dirty="0"/>
              <a:t>Προστασία ευάλωτων ομάδων πληθυσμού</a:t>
            </a:r>
          </a:p>
          <a:p>
            <a:endParaRPr lang="el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9517D25A-4936-423A-86A0-A1C6F28FCD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9139"/>
          <a:stretch/>
        </p:blipFill>
        <p:spPr>
          <a:xfrm>
            <a:off x="73727" y="159482"/>
            <a:ext cx="1109846" cy="41128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4025919-1767-4C01-BD63-BDE26EC46ED1}"/>
              </a:ext>
            </a:extLst>
          </p:cNvPr>
          <p:cNvSpPr txBox="1"/>
          <p:nvPr/>
        </p:nvSpPr>
        <p:spPr>
          <a:xfrm>
            <a:off x="4592698" y="134293"/>
            <a:ext cx="4477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spc="-150" dirty="0">
                <a:solidFill>
                  <a:srgbClr val="83830F"/>
                </a:solidFill>
                <a:cs typeface="Aharoni" panose="02010803020104030203" pitchFamily="2" charset="-79"/>
              </a:rPr>
              <a:t>ΝΑΥΠΛΙΟ | 6.10.2017 | ΓΕΩΡΓΙΟΣ Α. ΓΕΩΡΓΙΑΔΗΣ</a:t>
            </a:r>
          </a:p>
        </p:txBody>
      </p:sp>
    </p:spTree>
    <p:extLst>
      <p:ext uri="{BB962C8B-B14F-4D97-AF65-F5344CB8AC3E}">
        <p14:creationId xmlns:p14="http://schemas.microsoft.com/office/powerpoint/2010/main" val="471593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B413A217-263A-4DE2-8CD1-62CD5C930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14821"/>
            <a:ext cx="7886700" cy="1325563"/>
          </a:xfrm>
        </p:spPr>
        <p:txBody>
          <a:bodyPr/>
          <a:lstStyle/>
          <a:p>
            <a:r>
              <a:rPr lang="el-GR" dirty="0" err="1"/>
              <a:t>Προσυμβατική</a:t>
            </a:r>
            <a:r>
              <a:rPr lang="el-GR" dirty="0"/>
              <a:t> ενημέρωση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E4D320AA-A630-4665-87FB-D397B257F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36645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dirty="0"/>
              <a:t>Ενημέρωση κατανοητά, εύκολα </a:t>
            </a:r>
            <a:r>
              <a:rPr lang="el-GR" dirty="0" err="1"/>
              <a:t>προσβάσιμη</a:t>
            </a:r>
            <a:r>
              <a:rPr lang="el-GR" dirty="0"/>
              <a:t> στα ελληνικά για:</a:t>
            </a:r>
          </a:p>
          <a:p>
            <a:r>
              <a:rPr lang="el-GR" dirty="0"/>
              <a:t>Πλήρη εταιρική επωνυμία, έδρα, ΑΦΜ, τηλέφωνα επικοινωνίας</a:t>
            </a:r>
          </a:p>
          <a:p>
            <a:r>
              <a:rPr lang="el-GR" dirty="0"/>
              <a:t>Αριθμό καταχώρησης ΓΕΜΗ</a:t>
            </a:r>
          </a:p>
          <a:p>
            <a:r>
              <a:rPr lang="el-GR" dirty="0"/>
              <a:t>ΦΠΑ, έξοδα αποστολής, επιβαρύνσεις, εγγυήσεις.</a:t>
            </a:r>
          </a:p>
          <a:p>
            <a:r>
              <a:rPr lang="el-GR" dirty="0"/>
              <a:t>Διαθεσιμότητα και χρόνο παράδοσης</a:t>
            </a:r>
          </a:p>
          <a:p>
            <a:r>
              <a:rPr lang="el-GR" dirty="0"/>
              <a:t>Τυχόν εκπτώσεις ή προσφορές</a:t>
            </a:r>
          </a:p>
          <a:p>
            <a:r>
              <a:rPr lang="el-GR" dirty="0"/>
              <a:t>Όρους υπαναχώρησης</a:t>
            </a:r>
          </a:p>
          <a:p>
            <a:r>
              <a:rPr lang="el-GR" dirty="0"/>
              <a:t>Δυνατότητα εξωδικαστικής επίλυσης διαφορών </a:t>
            </a:r>
          </a:p>
          <a:p>
            <a:pPr lvl="1"/>
            <a:r>
              <a:rPr lang="el-GR" dirty="0"/>
              <a:t>Μητρώο φορέων εξωδικαστικής επίλυσης</a:t>
            </a:r>
          </a:p>
          <a:p>
            <a:pPr lvl="1"/>
            <a:r>
              <a:rPr lang="el-GR" dirty="0"/>
              <a:t>Δυνατότητα ηλεκτρονικής εναλλακτικής επίλυσης διαφορών</a:t>
            </a:r>
          </a:p>
          <a:p>
            <a:r>
              <a:rPr lang="el-GR" dirty="0"/>
              <a:t>Εγγυήσεις &amp; ευθύνη πωλητή</a:t>
            </a:r>
          </a:p>
          <a:p>
            <a:r>
              <a:rPr lang="el-GR" dirty="0"/>
              <a:t>Λεπτομέρειες συντήρησης και ανταλλακτικών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A7EF14B1-5D0C-473E-BF62-64F30EEA938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9139"/>
          <a:stretch/>
        </p:blipFill>
        <p:spPr>
          <a:xfrm>
            <a:off x="73727" y="159482"/>
            <a:ext cx="1109846" cy="41128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3F788DA-3E97-46CD-9BB9-A3B7138B74F8}"/>
              </a:ext>
            </a:extLst>
          </p:cNvPr>
          <p:cNvSpPr txBox="1"/>
          <p:nvPr/>
        </p:nvSpPr>
        <p:spPr>
          <a:xfrm>
            <a:off x="4592698" y="134293"/>
            <a:ext cx="4477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spc="-150" dirty="0">
                <a:solidFill>
                  <a:srgbClr val="83830F"/>
                </a:solidFill>
                <a:cs typeface="Aharoni" panose="02010803020104030203" pitchFamily="2" charset="-79"/>
              </a:rPr>
              <a:t>ΝΑΥΠΛΙΟ | 6.10.2017 | ΓΕΩΡΓΙΟΣ Α. ΓΕΩΡΓΙΑΔΗΣ</a:t>
            </a:r>
          </a:p>
        </p:txBody>
      </p:sp>
    </p:spTree>
    <p:extLst>
      <p:ext uri="{BB962C8B-B14F-4D97-AF65-F5344CB8AC3E}">
        <p14:creationId xmlns:p14="http://schemas.microsoft.com/office/powerpoint/2010/main" val="2774958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15A3878-8672-4106-8D13-74F0AD2D0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14821"/>
            <a:ext cx="7886700" cy="1325563"/>
          </a:xfrm>
        </p:spPr>
        <p:txBody>
          <a:bodyPr/>
          <a:lstStyle/>
          <a:p>
            <a:r>
              <a:rPr lang="el-GR" dirty="0"/>
              <a:t>Κατάρτιση σύμβασης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60D9DAA0-8FAE-4312-AFBC-14A9A3C5A9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ΓΟΣ  αναρτημένοι σε σημείο με εύκολη πρόσβαση</a:t>
            </a:r>
          </a:p>
          <a:p>
            <a:r>
              <a:rPr lang="el-GR" dirty="0"/>
              <a:t>Αίτημα παραγγελίας καταναλωτή (</a:t>
            </a:r>
            <a:r>
              <a:rPr lang="en-GB" dirty="0" err="1"/>
              <a:t>invitatio</a:t>
            </a:r>
            <a:r>
              <a:rPr lang="en-GB" dirty="0"/>
              <a:t> ad </a:t>
            </a:r>
            <a:r>
              <a:rPr lang="en-GB" dirty="0" err="1"/>
              <a:t>offerendum</a:t>
            </a:r>
            <a:r>
              <a:rPr lang="en-GB" dirty="0"/>
              <a:t>) </a:t>
            </a:r>
            <a:r>
              <a:rPr lang="en-GB" dirty="0">
                <a:latin typeface="Calibri" panose="020F0502020204030204" pitchFamily="34" charset="0"/>
              </a:rPr>
              <a:t>→ </a:t>
            </a:r>
            <a:r>
              <a:rPr lang="el-GR" dirty="0">
                <a:latin typeface="Calibri" panose="020F0502020204030204" pitchFamily="34" charset="0"/>
              </a:rPr>
              <a:t>άμεσο αποδεικτικό παραλαβής</a:t>
            </a:r>
          </a:p>
          <a:p>
            <a:r>
              <a:rPr lang="el-GR" dirty="0"/>
              <a:t>Διαφάνεια ως προς χρόνο σύναψης της σύμβασης</a:t>
            </a:r>
          </a:p>
          <a:p>
            <a:r>
              <a:rPr lang="el-GR" dirty="0"/>
              <a:t>Υποχρεωτική γνώση των όρων προ-παραγγελίας</a:t>
            </a:r>
          </a:p>
          <a:p>
            <a:r>
              <a:rPr lang="el-GR" dirty="0"/>
              <a:t>Ενημέρωση για πορεία παραγγελίας</a:t>
            </a:r>
          </a:p>
          <a:p>
            <a:r>
              <a:rPr lang="el-GR" dirty="0"/>
              <a:t>Προσπάθεια επίλυσης κάθε αστοχίας</a:t>
            </a:r>
          </a:p>
          <a:p>
            <a:r>
              <a:rPr lang="el-GR" dirty="0"/>
              <a:t>Ενημερωμένο προσωπικό διαθέσιμο</a:t>
            </a:r>
          </a:p>
          <a:p>
            <a:endParaRPr lang="el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A7E739BC-F30B-4959-9158-C79FCB3C22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9139"/>
          <a:stretch/>
        </p:blipFill>
        <p:spPr>
          <a:xfrm>
            <a:off x="73727" y="159482"/>
            <a:ext cx="1109846" cy="41128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31EF3BF-9929-4DEC-8DDA-6C21AF40A8D8}"/>
              </a:ext>
            </a:extLst>
          </p:cNvPr>
          <p:cNvSpPr txBox="1"/>
          <p:nvPr/>
        </p:nvSpPr>
        <p:spPr>
          <a:xfrm>
            <a:off x="4592698" y="134293"/>
            <a:ext cx="4477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spc="-150" dirty="0">
                <a:solidFill>
                  <a:srgbClr val="83830F"/>
                </a:solidFill>
                <a:cs typeface="Aharoni" panose="02010803020104030203" pitchFamily="2" charset="-79"/>
              </a:rPr>
              <a:t>ΝΑΥΠΛΙΟ | 6.10.2017 | ΓΕΩΡΓΙΟΣ Α. ΓΕΩΡΓΙΑΔΗΣ</a:t>
            </a:r>
          </a:p>
        </p:txBody>
      </p:sp>
    </p:spTree>
    <p:extLst>
      <p:ext uri="{BB962C8B-B14F-4D97-AF65-F5344CB8AC3E}">
        <p14:creationId xmlns:p14="http://schemas.microsoft.com/office/powerpoint/2010/main" val="3706927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F567B071-639D-42C3-BEA1-93C4B4FED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14821"/>
            <a:ext cx="7886700" cy="1325563"/>
          </a:xfrm>
        </p:spPr>
        <p:txBody>
          <a:bodyPr/>
          <a:lstStyle/>
          <a:p>
            <a:r>
              <a:rPr lang="el-GR" dirty="0"/>
              <a:t>Διαφήμιση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945A54E0-C03F-45D6-9FCA-35D182F901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Σαφήνεια ως προς την ταυτότητα επιχείρησης</a:t>
            </a:r>
          </a:p>
          <a:p>
            <a:r>
              <a:rPr lang="el-GR" dirty="0"/>
              <a:t>Ιδιότητες &amp; τελική τιμή προϊόντος</a:t>
            </a:r>
          </a:p>
          <a:p>
            <a:r>
              <a:rPr lang="el-GR" dirty="0"/>
              <a:t>Όχι παραπλανητικές ή επιθετικές πρακτικές</a:t>
            </a:r>
          </a:p>
          <a:p>
            <a:r>
              <a:rPr lang="el-GR" dirty="0"/>
              <a:t>Προσωπικό να μη δημιουργεί λανθασμένες εντυπώσεις</a:t>
            </a:r>
          </a:p>
          <a:p>
            <a:r>
              <a:rPr lang="el-GR" dirty="0"/>
              <a:t>Να μη δίνονται ανακριβείς πληροφορίες για διαθεσιμότητα προϊόντος</a:t>
            </a:r>
          </a:p>
          <a:p>
            <a:r>
              <a:rPr lang="el-GR" dirty="0"/>
              <a:t>Προστασία ανηλίκων από βία, αλκοόλ, καπνά κλπ.</a:t>
            </a:r>
          </a:p>
          <a:p>
            <a:r>
              <a:rPr lang="el-GR" dirty="0"/>
              <a:t>Τήρηση ηλικιακών περιορισμών νομοθεσίας</a:t>
            </a:r>
          </a:p>
          <a:p>
            <a:r>
              <a:rPr lang="el-GR" dirty="0"/>
              <a:t>Μέριμνα για ΑΜΕΑ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C28AF798-E8AC-4160-9BD8-E10BE8232C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9139"/>
          <a:stretch/>
        </p:blipFill>
        <p:spPr>
          <a:xfrm>
            <a:off x="73727" y="159482"/>
            <a:ext cx="1109846" cy="41128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FB13B3B-AD7E-48E7-89ED-0CD89B80ED0F}"/>
              </a:ext>
            </a:extLst>
          </p:cNvPr>
          <p:cNvSpPr txBox="1"/>
          <p:nvPr/>
        </p:nvSpPr>
        <p:spPr>
          <a:xfrm>
            <a:off x="4592698" y="134293"/>
            <a:ext cx="4477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spc="-150" dirty="0">
                <a:solidFill>
                  <a:srgbClr val="83830F"/>
                </a:solidFill>
                <a:cs typeface="Aharoni" panose="02010803020104030203" pitchFamily="2" charset="-79"/>
              </a:rPr>
              <a:t>ΝΑΥΠΛΙΟ | 6.10.2017 | ΓΕΩΡΓΙΟΣ Α. ΓΕΩΡΓΙΑΔΗΣ</a:t>
            </a:r>
          </a:p>
        </p:txBody>
      </p:sp>
    </p:spTree>
    <p:extLst>
      <p:ext uri="{BB962C8B-B14F-4D97-AF65-F5344CB8AC3E}">
        <p14:creationId xmlns:p14="http://schemas.microsoft.com/office/powerpoint/2010/main" val="1416610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12CF636F-B563-4379-92F3-963E8A457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14821"/>
            <a:ext cx="7988576" cy="1325563"/>
          </a:xfrm>
        </p:spPr>
        <p:txBody>
          <a:bodyPr/>
          <a:lstStyle/>
          <a:p>
            <a:r>
              <a:rPr lang="el-GR" dirty="0"/>
              <a:t>Προστασία ανηλίκων &amp; ευάλωτων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3050C9D-B0A4-4393-A21B-25C7AA1A9F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Απαγόρευση εκμετάλλευσης αδυναμίας ευάλωτων ομάδων (ανηλίκων, ηλικιωμένων, αλλόγλωσσων, ΑΜΕΑ)</a:t>
            </a:r>
          </a:p>
          <a:p>
            <a:r>
              <a:rPr lang="el-GR" dirty="0"/>
              <a:t>Ιδιαίτερη πρόνοια στην περιγραφή προϊόντων που προορίζονται για αυτούς</a:t>
            </a:r>
          </a:p>
          <a:p>
            <a:r>
              <a:rPr lang="el-GR" dirty="0"/>
              <a:t>Διαμόρφωση κατάλληλων όρων πρόσβασης για ανηλίκους</a:t>
            </a:r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F6E4E5C8-9285-4AFB-93AF-FC5AF814963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9139"/>
          <a:stretch/>
        </p:blipFill>
        <p:spPr>
          <a:xfrm>
            <a:off x="73727" y="159482"/>
            <a:ext cx="1109846" cy="41128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71714F5-2F97-4D1A-AD0C-2F6D832109D8}"/>
              </a:ext>
            </a:extLst>
          </p:cNvPr>
          <p:cNvSpPr txBox="1"/>
          <p:nvPr/>
        </p:nvSpPr>
        <p:spPr>
          <a:xfrm>
            <a:off x="4592698" y="134293"/>
            <a:ext cx="4477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spc="-150" dirty="0">
                <a:solidFill>
                  <a:srgbClr val="83830F"/>
                </a:solidFill>
                <a:cs typeface="Aharoni" panose="02010803020104030203" pitchFamily="2" charset="-79"/>
              </a:rPr>
              <a:t>ΝΑΥΠΛΙΟ | 6.10.2017 | ΓΕΩΡΓΙΟΣ Α. ΓΕΩΡΓΙΑΔΗΣ</a:t>
            </a:r>
          </a:p>
        </p:txBody>
      </p:sp>
    </p:spTree>
    <p:extLst>
      <p:ext uri="{BB962C8B-B14F-4D97-AF65-F5344CB8AC3E}">
        <p14:creationId xmlns:p14="http://schemas.microsoft.com/office/powerpoint/2010/main" val="2124609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7F787B66-07C6-4263-B220-E6E0D3301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14821"/>
            <a:ext cx="8266872" cy="1325563"/>
          </a:xfrm>
        </p:spPr>
        <p:txBody>
          <a:bodyPr/>
          <a:lstStyle/>
          <a:p>
            <a:r>
              <a:rPr lang="el-GR" dirty="0"/>
              <a:t>Ασφάλεια </a:t>
            </a:r>
            <a:r>
              <a:rPr lang="el-GR" dirty="0" err="1"/>
              <a:t>συναλ</a:t>
            </a:r>
            <a:r>
              <a:rPr lang="el-GR" dirty="0"/>
              <a:t>/</a:t>
            </a:r>
            <a:r>
              <a:rPr lang="el-GR" dirty="0" err="1"/>
              <a:t>γών</a:t>
            </a:r>
            <a:r>
              <a:rPr lang="el-GR" dirty="0"/>
              <a:t> &amp; δεδομένων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6741005A-F093-460A-8274-1AB9C00D3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Λήψη μέτρων για ασφάλεια συναλλαγών &amp; διασφάλιση απορρήτου δεδομένων</a:t>
            </a:r>
          </a:p>
          <a:p>
            <a:r>
              <a:rPr lang="el-GR" dirty="0"/>
              <a:t>Καθορισμός &amp; κοινοποίηση Πολιτικής Προστασίας Δεδομένων</a:t>
            </a:r>
          </a:p>
          <a:p>
            <a:r>
              <a:rPr lang="el-GR" dirty="0"/>
              <a:t>Τήρηση νομοθεσίας για συλλογή, αποθήκευση &amp; επεξεργασία προσωπικών δεδομένων</a:t>
            </a:r>
          </a:p>
          <a:p>
            <a:r>
              <a:rPr lang="el-GR" dirty="0"/>
              <a:t>Ενημέρωση για </a:t>
            </a:r>
            <a:r>
              <a:rPr lang="en-GB" dirty="0"/>
              <a:t>cookies </a:t>
            </a:r>
            <a:r>
              <a:rPr lang="el-GR" dirty="0"/>
              <a:t>και παροχής εναλλακτικής σε περίπτωση μη συγκατάθεσης</a:t>
            </a:r>
          </a:p>
          <a:p>
            <a:r>
              <a:rPr lang="el-GR" dirty="0"/>
              <a:t>Παροχή </a:t>
            </a:r>
            <a:r>
              <a:rPr lang="en-GB" dirty="0"/>
              <a:t>opt out </a:t>
            </a:r>
            <a:r>
              <a:rPr lang="el-GR" dirty="0"/>
              <a:t>από προωθητικές ενέργειες &amp; δυνατότητας ανάκλησης συναίνεσης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73D7D2AE-5611-4EC0-9C10-80F707F372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9139"/>
          <a:stretch/>
        </p:blipFill>
        <p:spPr>
          <a:xfrm>
            <a:off x="73727" y="159482"/>
            <a:ext cx="1109846" cy="41128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355C17E-BF3E-4F0A-B080-CE170E0D39ED}"/>
              </a:ext>
            </a:extLst>
          </p:cNvPr>
          <p:cNvSpPr txBox="1"/>
          <p:nvPr/>
        </p:nvSpPr>
        <p:spPr>
          <a:xfrm>
            <a:off x="4592698" y="134293"/>
            <a:ext cx="4477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spc="-150" dirty="0">
                <a:solidFill>
                  <a:srgbClr val="83830F"/>
                </a:solidFill>
                <a:cs typeface="Aharoni" panose="02010803020104030203" pitchFamily="2" charset="-79"/>
              </a:rPr>
              <a:t>ΝΑΥΠΛΙΟ | 6.10.2017 | ΓΕΩΡΓΙΟΣ Α. ΓΕΩΡΓΙΑΔΗΣ</a:t>
            </a:r>
          </a:p>
        </p:txBody>
      </p:sp>
    </p:spTree>
    <p:extLst>
      <p:ext uri="{BB962C8B-B14F-4D97-AF65-F5344CB8AC3E}">
        <p14:creationId xmlns:p14="http://schemas.microsoft.com/office/powerpoint/2010/main" val="1216371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263C5A40-965D-4462-A82D-3D4626E8F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14821"/>
            <a:ext cx="7886700" cy="1325563"/>
          </a:xfrm>
        </p:spPr>
        <p:txBody>
          <a:bodyPr/>
          <a:lstStyle/>
          <a:p>
            <a:r>
              <a:rPr lang="el-GR" dirty="0"/>
              <a:t>Δικαίωμα υπαναχώρησης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6A004749-4483-4847-9037-520AF2FDD2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“</a:t>
            </a:r>
            <a:r>
              <a:rPr lang="el-GR" dirty="0"/>
              <a:t>αναφαίρετο</a:t>
            </a:r>
            <a:r>
              <a:rPr lang="en-GB" dirty="0"/>
              <a:t>”</a:t>
            </a:r>
          </a:p>
          <a:p>
            <a:r>
              <a:rPr lang="el-GR" dirty="0"/>
              <a:t>Αναιτιολόγητη &amp; αζήμια υπαναχώρηση</a:t>
            </a:r>
          </a:p>
          <a:p>
            <a:r>
              <a:rPr lang="el-GR" dirty="0"/>
              <a:t>Ενημέρωση πριν από συμβατική δέσμευση</a:t>
            </a:r>
          </a:p>
          <a:p>
            <a:r>
              <a:rPr lang="el-GR" dirty="0"/>
              <a:t>Προθεσμία 14 ημερών</a:t>
            </a:r>
          </a:p>
          <a:p>
            <a:r>
              <a:rPr lang="el-GR" dirty="0"/>
              <a:t>Έναρξη + εξαιρέσεις </a:t>
            </a:r>
            <a:r>
              <a:rPr lang="el-GR" dirty="0">
                <a:sym typeface="Wingdings" panose="05000000000000000000" pitchFamily="2" charset="2"/>
              </a:rPr>
              <a:t> ν. 2190/1920</a:t>
            </a:r>
          </a:p>
          <a:p>
            <a:endParaRPr lang="el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FD11E112-F0C4-4542-A37D-AE5501DCBD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9139"/>
          <a:stretch/>
        </p:blipFill>
        <p:spPr>
          <a:xfrm>
            <a:off x="73727" y="159482"/>
            <a:ext cx="1109846" cy="41128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433B7F7-10A9-4D31-84D6-3CA353FC1AC2}"/>
              </a:ext>
            </a:extLst>
          </p:cNvPr>
          <p:cNvSpPr txBox="1"/>
          <p:nvPr/>
        </p:nvSpPr>
        <p:spPr>
          <a:xfrm>
            <a:off x="4592698" y="134293"/>
            <a:ext cx="4477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spc="-150" dirty="0">
                <a:solidFill>
                  <a:srgbClr val="83830F"/>
                </a:solidFill>
                <a:cs typeface="Aharoni" panose="02010803020104030203" pitchFamily="2" charset="-79"/>
              </a:rPr>
              <a:t>ΝΑΥΠΛΙΟ | 6.10.2017 | ΓΕΩΡΓΙΟΣ Α. ΓΕΩΡΓΙΑΔΗΣ</a:t>
            </a:r>
          </a:p>
        </p:txBody>
      </p:sp>
    </p:spTree>
    <p:extLst>
      <p:ext uri="{BB962C8B-B14F-4D97-AF65-F5344CB8AC3E}">
        <p14:creationId xmlns:p14="http://schemas.microsoft.com/office/powerpoint/2010/main" val="9697436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769</TotalTime>
  <Words>561</Words>
  <Application>Microsoft Macintosh PowerPoint</Application>
  <PresentationFormat>On-screen Show (4:3)</PresentationFormat>
  <Paragraphs>94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Θέμα του Office</vt:lpstr>
      <vt:lpstr>Ο Κώδικας Δεοντολογίας για το Ηλεκτρονικό Εμπόριο </vt:lpstr>
      <vt:lpstr>Νομική φύση &amp; πεδίο εφαρμογής</vt:lpstr>
      <vt:lpstr>Γενικές αρχές που διέπουν ΚωΔΗΕ </vt:lpstr>
      <vt:lpstr>Προσυμβατική ενημέρωση</vt:lpstr>
      <vt:lpstr>Κατάρτιση σύμβασης</vt:lpstr>
      <vt:lpstr>Διαφήμιση</vt:lpstr>
      <vt:lpstr>Προστασία ανηλίκων &amp; ευάλωτων</vt:lpstr>
      <vt:lpstr>Ασφάλεια συναλ/γών &amp; δεδομένων</vt:lpstr>
      <vt:lpstr>Δικαίωμα υπαναχώρησης</vt:lpstr>
      <vt:lpstr>Εξυπηρέτηση καταναλωτών</vt:lpstr>
      <vt:lpstr>Εναλλακτική Επίλυση Διαφορών</vt:lpstr>
      <vt:lpstr>Δημοσιότητα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Κώδικας Δεοντολογίας για το Ηλεκτρονικό Εμπόριο </dc:title>
  <dc:creator>Georgiades, George</dc:creator>
  <cp:lastModifiedBy>G PSAROUDAKIS</cp:lastModifiedBy>
  <cp:revision>26</cp:revision>
  <dcterms:created xsi:type="dcterms:W3CDTF">2017-09-12T19:08:02Z</dcterms:created>
  <dcterms:modified xsi:type="dcterms:W3CDTF">2017-09-26T21:20:56Z</dcterms:modified>
</cp:coreProperties>
</file>